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70" r:id="rId3"/>
    <p:sldId id="257" r:id="rId4"/>
    <p:sldId id="258" r:id="rId5"/>
    <p:sldId id="267" r:id="rId6"/>
    <p:sldId id="268" r:id="rId7"/>
    <p:sldId id="259" r:id="rId8"/>
    <p:sldId id="260" r:id="rId9"/>
    <p:sldId id="261" r:id="rId10"/>
    <p:sldId id="262" r:id="rId11"/>
    <p:sldId id="263" r:id="rId12"/>
    <p:sldId id="264" r:id="rId13"/>
    <p:sldId id="269" r:id="rId14"/>
    <p:sldId id="265" r:id="rId15"/>
  </p:sldIdLst>
  <p:sldSz cx="14630400" cy="8229600"/>
  <p:notesSz cx="8229600" cy="14630400"/>
  <p:embeddedFontLst>
    <p:embeddedFont>
      <p:font typeface="Merriweather" panose="00000500000000000000" pitchFamily="2" charset="0"/>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4133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439228"/>
            <a:ext cx="7415927" cy="1543050"/>
          </a:xfrm>
          <a:prstGeom prst="rect">
            <a:avLst/>
          </a:prstGeom>
          <a:noFill/>
          <a:ln/>
        </p:spPr>
        <p:txBody>
          <a:bodyPr wrap="squar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Multiple Disease Detector using Machine Learning</a:t>
            </a:r>
            <a:endParaRPr lang="en-US" sz="4850" dirty="0"/>
          </a:p>
        </p:txBody>
      </p:sp>
      <p:sp>
        <p:nvSpPr>
          <p:cNvPr id="4" name="Text 1"/>
          <p:cNvSpPr/>
          <p:nvPr/>
        </p:nvSpPr>
        <p:spPr>
          <a:xfrm>
            <a:off x="864037" y="4140223"/>
            <a:ext cx="7415927" cy="1185148"/>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This presentation explores the potential of machine learning to revolutionize medical diagnosis, improving accuracy, efficiency, and patient outcomes.</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43677" y="664488"/>
            <a:ext cx="6027063" cy="753308"/>
          </a:xfrm>
          <a:prstGeom prst="rect">
            <a:avLst/>
          </a:prstGeom>
          <a:noFill/>
          <a:ln/>
        </p:spPr>
        <p:txBody>
          <a:bodyPr wrap="none" lIns="0" tIns="0" rIns="0" bIns="0" rtlCol="0" anchor="t"/>
          <a:lstStyle/>
          <a:p>
            <a:pPr marL="0" indent="0">
              <a:lnSpc>
                <a:spcPts val="5900"/>
              </a:lnSpc>
              <a:buNone/>
            </a:pPr>
            <a:r>
              <a:rPr lang="en-US" sz="4700" dirty="0">
                <a:solidFill>
                  <a:srgbClr val="F5F0F0"/>
                </a:solidFill>
                <a:latin typeface="Merriweather" pitchFamily="34" charset="0"/>
                <a:ea typeface="Merriweather" pitchFamily="34" charset="-122"/>
                <a:cs typeface="Merriweather" pitchFamily="34" charset="-120"/>
              </a:rPr>
              <a:t>Malaria Prediction</a:t>
            </a:r>
            <a:endParaRPr lang="en-US" sz="4700" dirty="0"/>
          </a:p>
        </p:txBody>
      </p:sp>
      <p:pic>
        <p:nvPicPr>
          <p:cNvPr id="4" name="Image 1" descr="preencoded.png"/>
          <p:cNvPicPr>
            <a:picLocks noChangeAspect="1"/>
          </p:cNvPicPr>
          <p:nvPr/>
        </p:nvPicPr>
        <p:blipFill>
          <a:blip r:embed="rId4"/>
          <a:stretch>
            <a:fillRect/>
          </a:stretch>
        </p:blipFill>
        <p:spPr>
          <a:xfrm>
            <a:off x="843677" y="1779389"/>
            <a:ext cx="1205389" cy="1928574"/>
          </a:xfrm>
          <a:prstGeom prst="rect">
            <a:avLst/>
          </a:prstGeom>
        </p:spPr>
      </p:pic>
      <p:sp>
        <p:nvSpPr>
          <p:cNvPr id="5" name="Text 1"/>
          <p:cNvSpPr/>
          <p:nvPr/>
        </p:nvSpPr>
        <p:spPr>
          <a:xfrm>
            <a:off x="2410658" y="2020372"/>
            <a:ext cx="3013472" cy="376595"/>
          </a:xfrm>
          <a:prstGeom prst="rect">
            <a:avLst/>
          </a:prstGeom>
          <a:noFill/>
          <a:ln/>
        </p:spPr>
        <p:txBody>
          <a:bodyPr wrap="none" lIns="0" tIns="0" rIns="0" bIns="0" rtlCol="0" anchor="t"/>
          <a:lstStyle/>
          <a:p>
            <a:pPr marL="0" indent="0" algn="l">
              <a:lnSpc>
                <a:spcPts val="2950"/>
              </a:lnSpc>
              <a:buNone/>
            </a:pPr>
            <a:r>
              <a:rPr lang="en-US" sz="2350" dirty="0">
                <a:solidFill>
                  <a:srgbClr val="E2E6E9"/>
                </a:solidFill>
                <a:latin typeface="Merriweather" pitchFamily="34" charset="0"/>
                <a:ea typeface="Merriweather" pitchFamily="34" charset="-122"/>
                <a:cs typeface="Merriweather" pitchFamily="34" charset="-120"/>
              </a:rPr>
              <a:t>Blood Samples</a:t>
            </a:r>
            <a:endParaRPr lang="en-US" sz="2350" dirty="0"/>
          </a:p>
        </p:txBody>
      </p:sp>
      <p:sp>
        <p:nvSpPr>
          <p:cNvPr id="6" name="Text 2"/>
          <p:cNvSpPr/>
          <p:nvPr/>
        </p:nvSpPr>
        <p:spPr>
          <a:xfrm>
            <a:off x="2410658" y="2541508"/>
            <a:ext cx="5889665" cy="771525"/>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The model analyzes blood samples for the presence of malaria parasites.</a:t>
            </a:r>
            <a:endParaRPr lang="en-US" sz="1850" dirty="0"/>
          </a:p>
        </p:txBody>
      </p:sp>
      <p:pic>
        <p:nvPicPr>
          <p:cNvPr id="7" name="Image 2" descr="preencoded.png"/>
          <p:cNvPicPr>
            <a:picLocks noChangeAspect="1"/>
          </p:cNvPicPr>
          <p:nvPr/>
        </p:nvPicPr>
        <p:blipFill>
          <a:blip r:embed="rId5"/>
          <a:stretch>
            <a:fillRect/>
          </a:stretch>
        </p:blipFill>
        <p:spPr>
          <a:xfrm>
            <a:off x="843677" y="3707963"/>
            <a:ext cx="1205389" cy="1928574"/>
          </a:xfrm>
          <a:prstGeom prst="rect">
            <a:avLst/>
          </a:prstGeom>
        </p:spPr>
      </p:pic>
      <p:sp>
        <p:nvSpPr>
          <p:cNvPr id="8" name="Text 3"/>
          <p:cNvSpPr/>
          <p:nvPr/>
        </p:nvSpPr>
        <p:spPr>
          <a:xfrm>
            <a:off x="2410658" y="3948946"/>
            <a:ext cx="3134082" cy="376595"/>
          </a:xfrm>
          <a:prstGeom prst="rect">
            <a:avLst/>
          </a:prstGeom>
          <a:noFill/>
          <a:ln/>
        </p:spPr>
        <p:txBody>
          <a:bodyPr wrap="none" lIns="0" tIns="0" rIns="0" bIns="0" rtlCol="0" anchor="t"/>
          <a:lstStyle/>
          <a:p>
            <a:pPr marL="0" indent="0" algn="l">
              <a:lnSpc>
                <a:spcPts val="2950"/>
              </a:lnSpc>
              <a:buNone/>
            </a:pPr>
            <a:r>
              <a:rPr lang="en-US" sz="2350" dirty="0">
                <a:solidFill>
                  <a:srgbClr val="E2E6E9"/>
                </a:solidFill>
                <a:latin typeface="Merriweather" pitchFamily="34" charset="0"/>
                <a:ea typeface="Merriweather" pitchFamily="34" charset="-122"/>
                <a:cs typeface="Merriweather" pitchFamily="34" charset="-120"/>
              </a:rPr>
              <a:t>Microscopic Analysis</a:t>
            </a:r>
            <a:endParaRPr lang="en-US" sz="2350" dirty="0"/>
          </a:p>
        </p:txBody>
      </p:sp>
      <p:sp>
        <p:nvSpPr>
          <p:cNvPr id="9" name="Text 4"/>
          <p:cNvSpPr/>
          <p:nvPr/>
        </p:nvSpPr>
        <p:spPr>
          <a:xfrm>
            <a:off x="2410658" y="4470082"/>
            <a:ext cx="5889665" cy="771525"/>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The model analyzes the size, shape, and characteristics of the parasites.</a:t>
            </a:r>
            <a:endParaRPr lang="en-US" sz="1850" dirty="0"/>
          </a:p>
        </p:txBody>
      </p:sp>
      <p:pic>
        <p:nvPicPr>
          <p:cNvPr id="10" name="Image 3" descr="preencoded.png"/>
          <p:cNvPicPr>
            <a:picLocks noChangeAspect="1"/>
          </p:cNvPicPr>
          <p:nvPr/>
        </p:nvPicPr>
        <p:blipFill>
          <a:blip r:embed="rId6"/>
          <a:stretch>
            <a:fillRect/>
          </a:stretch>
        </p:blipFill>
        <p:spPr>
          <a:xfrm>
            <a:off x="843677" y="5636538"/>
            <a:ext cx="1205389" cy="1928574"/>
          </a:xfrm>
          <a:prstGeom prst="rect">
            <a:avLst/>
          </a:prstGeom>
        </p:spPr>
      </p:pic>
      <p:sp>
        <p:nvSpPr>
          <p:cNvPr id="11" name="Text 5"/>
          <p:cNvSpPr/>
          <p:nvPr/>
        </p:nvSpPr>
        <p:spPr>
          <a:xfrm>
            <a:off x="2410658" y="5877520"/>
            <a:ext cx="3013472" cy="376595"/>
          </a:xfrm>
          <a:prstGeom prst="rect">
            <a:avLst/>
          </a:prstGeom>
          <a:noFill/>
          <a:ln/>
        </p:spPr>
        <p:txBody>
          <a:bodyPr wrap="none" lIns="0" tIns="0" rIns="0" bIns="0" rtlCol="0" anchor="t"/>
          <a:lstStyle/>
          <a:p>
            <a:pPr marL="0" indent="0" algn="l">
              <a:lnSpc>
                <a:spcPts val="2950"/>
              </a:lnSpc>
              <a:buNone/>
            </a:pPr>
            <a:r>
              <a:rPr lang="en-US" sz="2350" dirty="0">
                <a:solidFill>
                  <a:srgbClr val="E2E6E9"/>
                </a:solidFill>
                <a:latin typeface="Merriweather" pitchFamily="34" charset="0"/>
                <a:ea typeface="Merriweather" pitchFamily="34" charset="-122"/>
                <a:cs typeface="Merriweather" pitchFamily="34" charset="-120"/>
              </a:rPr>
              <a:t>Prediction</a:t>
            </a:r>
            <a:endParaRPr lang="en-US" sz="2350" dirty="0"/>
          </a:p>
        </p:txBody>
      </p:sp>
      <p:sp>
        <p:nvSpPr>
          <p:cNvPr id="12" name="Text 6"/>
          <p:cNvSpPr/>
          <p:nvPr/>
        </p:nvSpPr>
        <p:spPr>
          <a:xfrm>
            <a:off x="2410658" y="6398657"/>
            <a:ext cx="5889665" cy="771525"/>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The model predicts the likelihood of malaria infection.</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100"/>
          </a:xfrm>
          <a:prstGeom prst="rect">
            <a:avLst/>
          </a:prstGeom>
        </p:spPr>
      </p:pic>
      <p:sp>
        <p:nvSpPr>
          <p:cNvPr id="3" name="Text 0"/>
          <p:cNvSpPr/>
          <p:nvPr/>
        </p:nvSpPr>
        <p:spPr>
          <a:xfrm>
            <a:off x="676989" y="531852"/>
            <a:ext cx="5522714" cy="604480"/>
          </a:xfrm>
          <a:prstGeom prst="rect">
            <a:avLst/>
          </a:prstGeom>
          <a:noFill/>
          <a:ln/>
        </p:spPr>
        <p:txBody>
          <a:bodyPr wrap="none" lIns="0" tIns="0" rIns="0" bIns="0" rtlCol="0" anchor="t"/>
          <a:lstStyle/>
          <a:p>
            <a:pPr marL="0" indent="0">
              <a:lnSpc>
                <a:spcPts val="4750"/>
              </a:lnSpc>
              <a:buNone/>
            </a:pPr>
            <a:r>
              <a:rPr lang="en-US" sz="3800" dirty="0">
                <a:solidFill>
                  <a:srgbClr val="F5F0F0"/>
                </a:solidFill>
                <a:latin typeface="Merriweather" pitchFamily="34" charset="0"/>
                <a:ea typeface="Merriweather" pitchFamily="34" charset="-122"/>
                <a:cs typeface="Merriweather" pitchFamily="34" charset="-120"/>
              </a:rPr>
              <a:t>Chicken Pox Prediction</a:t>
            </a:r>
            <a:endParaRPr lang="en-US" sz="3800" dirty="0"/>
          </a:p>
        </p:txBody>
      </p:sp>
      <p:sp>
        <p:nvSpPr>
          <p:cNvPr id="4" name="Text 1"/>
          <p:cNvSpPr/>
          <p:nvPr/>
        </p:nvSpPr>
        <p:spPr>
          <a:xfrm>
            <a:off x="676989" y="1523167"/>
            <a:ext cx="7790021" cy="638294"/>
          </a:xfrm>
          <a:prstGeom prst="rect">
            <a:avLst/>
          </a:prstGeom>
          <a:noFill/>
          <a:ln/>
        </p:spPr>
        <p:txBody>
          <a:bodyPr wrap="none" lIns="0" tIns="0" rIns="0" bIns="0" rtlCol="0" anchor="t"/>
          <a:lstStyle/>
          <a:p>
            <a:pPr marL="0" indent="0" algn="ctr">
              <a:lnSpc>
                <a:spcPts val="5000"/>
              </a:lnSpc>
              <a:buNone/>
            </a:pPr>
            <a:r>
              <a:rPr lang="en-US" sz="5000" dirty="0">
                <a:solidFill>
                  <a:srgbClr val="E2E6E9"/>
                </a:solidFill>
                <a:latin typeface="Merriweather" pitchFamily="34" charset="0"/>
                <a:ea typeface="Merriweather" pitchFamily="34" charset="-122"/>
                <a:cs typeface="Merriweather" pitchFamily="34" charset="-120"/>
              </a:rPr>
              <a:t>1</a:t>
            </a:r>
            <a:endParaRPr lang="en-US" sz="5000" dirty="0"/>
          </a:p>
        </p:txBody>
      </p:sp>
      <p:sp>
        <p:nvSpPr>
          <p:cNvPr id="5" name="Text 2"/>
          <p:cNvSpPr/>
          <p:nvPr/>
        </p:nvSpPr>
        <p:spPr>
          <a:xfrm>
            <a:off x="3363039" y="2403158"/>
            <a:ext cx="2417921" cy="302181"/>
          </a:xfrm>
          <a:prstGeom prst="rect">
            <a:avLst/>
          </a:prstGeom>
          <a:noFill/>
          <a:ln/>
        </p:spPr>
        <p:txBody>
          <a:bodyPr wrap="none" lIns="0" tIns="0" rIns="0" bIns="0" rtlCol="0" anchor="t"/>
          <a:lstStyle/>
          <a:p>
            <a:pPr marL="0" indent="0" algn="ctr">
              <a:lnSpc>
                <a:spcPts val="2350"/>
              </a:lnSpc>
              <a:buNone/>
            </a:pPr>
            <a:r>
              <a:rPr lang="en-US" sz="1900" dirty="0">
                <a:solidFill>
                  <a:srgbClr val="E2E6E9"/>
                </a:solidFill>
                <a:latin typeface="Merriweather" pitchFamily="34" charset="0"/>
                <a:ea typeface="Merriweather" pitchFamily="34" charset="-122"/>
                <a:cs typeface="Merriweather" pitchFamily="34" charset="-120"/>
              </a:rPr>
              <a:t>Rash</a:t>
            </a:r>
            <a:endParaRPr lang="en-US" sz="1900" dirty="0"/>
          </a:p>
        </p:txBody>
      </p:sp>
      <p:sp>
        <p:nvSpPr>
          <p:cNvPr id="6" name="Text 3"/>
          <p:cNvSpPr/>
          <p:nvPr/>
        </p:nvSpPr>
        <p:spPr>
          <a:xfrm>
            <a:off x="676989" y="2821305"/>
            <a:ext cx="7790021" cy="309563"/>
          </a:xfrm>
          <a:prstGeom prst="rect">
            <a:avLst/>
          </a:prstGeom>
          <a:noFill/>
          <a:ln/>
        </p:spPr>
        <p:txBody>
          <a:bodyPr wrap="none" lIns="0" tIns="0" rIns="0" bIns="0" rtlCol="0" anchor="t"/>
          <a:lstStyle/>
          <a:p>
            <a:pPr marL="0" indent="0" algn="ctr">
              <a:lnSpc>
                <a:spcPts val="2400"/>
              </a:lnSpc>
              <a:buNone/>
            </a:pPr>
            <a:r>
              <a:rPr lang="en-US" sz="1500" dirty="0">
                <a:solidFill>
                  <a:srgbClr val="E2E6E9"/>
                </a:solidFill>
                <a:latin typeface="Merriweather" pitchFamily="34" charset="0"/>
                <a:ea typeface="Merriweather" pitchFamily="34" charset="-122"/>
                <a:cs typeface="Merriweather" pitchFamily="34" charset="-120"/>
              </a:rPr>
              <a:t>The model identifies characteristic red spots and blisters.</a:t>
            </a:r>
            <a:endParaRPr lang="en-US" sz="1500" dirty="0"/>
          </a:p>
        </p:txBody>
      </p:sp>
      <p:sp>
        <p:nvSpPr>
          <p:cNvPr id="7" name="Text 4"/>
          <p:cNvSpPr/>
          <p:nvPr/>
        </p:nvSpPr>
        <p:spPr>
          <a:xfrm>
            <a:off x="676989" y="3807857"/>
            <a:ext cx="7790021" cy="638294"/>
          </a:xfrm>
          <a:prstGeom prst="rect">
            <a:avLst/>
          </a:prstGeom>
          <a:noFill/>
          <a:ln/>
        </p:spPr>
        <p:txBody>
          <a:bodyPr wrap="none" lIns="0" tIns="0" rIns="0" bIns="0" rtlCol="0" anchor="t"/>
          <a:lstStyle/>
          <a:p>
            <a:pPr marL="0" indent="0" algn="ctr">
              <a:lnSpc>
                <a:spcPts val="5000"/>
              </a:lnSpc>
              <a:buNone/>
            </a:pPr>
            <a:r>
              <a:rPr lang="en-US" sz="5000" dirty="0">
                <a:solidFill>
                  <a:srgbClr val="E2E6E9"/>
                </a:solidFill>
                <a:latin typeface="Merriweather" pitchFamily="34" charset="0"/>
                <a:ea typeface="Merriweather" pitchFamily="34" charset="-122"/>
                <a:cs typeface="Merriweather" pitchFamily="34" charset="-120"/>
              </a:rPr>
              <a:t>2</a:t>
            </a:r>
            <a:endParaRPr lang="en-US" sz="5000" dirty="0"/>
          </a:p>
        </p:txBody>
      </p:sp>
      <p:sp>
        <p:nvSpPr>
          <p:cNvPr id="8" name="Text 5"/>
          <p:cNvSpPr/>
          <p:nvPr/>
        </p:nvSpPr>
        <p:spPr>
          <a:xfrm>
            <a:off x="3363039" y="4687848"/>
            <a:ext cx="2417921" cy="302181"/>
          </a:xfrm>
          <a:prstGeom prst="rect">
            <a:avLst/>
          </a:prstGeom>
          <a:noFill/>
          <a:ln/>
        </p:spPr>
        <p:txBody>
          <a:bodyPr wrap="none" lIns="0" tIns="0" rIns="0" bIns="0" rtlCol="0" anchor="t"/>
          <a:lstStyle/>
          <a:p>
            <a:pPr marL="0" indent="0" algn="ctr">
              <a:lnSpc>
                <a:spcPts val="2350"/>
              </a:lnSpc>
              <a:buNone/>
            </a:pPr>
            <a:r>
              <a:rPr lang="en-US" sz="1900" dirty="0">
                <a:solidFill>
                  <a:srgbClr val="E2E6E9"/>
                </a:solidFill>
                <a:latin typeface="Merriweather" pitchFamily="34" charset="0"/>
                <a:ea typeface="Merriweather" pitchFamily="34" charset="-122"/>
                <a:cs typeface="Merriweather" pitchFamily="34" charset="-120"/>
              </a:rPr>
              <a:t>Fever</a:t>
            </a:r>
            <a:endParaRPr lang="en-US" sz="1900" dirty="0"/>
          </a:p>
        </p:txBody>
      </p:sp>
      <p:sp>
        <p:nvSpPr>
          <p:cNvPr id="9" name="Text 6"/>
          <p:cNvSpPr/>
          <p:nvPr/>
        </p:nvSpPr>
        <p:spPr>
          <a:xfrm>
            <a:off x="676989" y="5105995"/>
            <a:ext cx="7790021" cy="309563"/>
          </a:xfrm>
          <a:prstGeom prst="rect">
            <a:avLst/>
          </a:prstGeom>
          <a:noFill/>
          <a:ln/>
        </p:spPr>
        <p:txBody>
          <a:bodyPr wrap="none" lIns="0" tIns="0" rIns="0" bIns="0" rtlCol="0" anchor="t"/>
          <a:lstStyle/>
          <a:p>
            <a:pPr marL="0" indent="0" algn="ctr">
              <a:lnSpc>
                <a:spcPts val="2400"/>
              </a:lnSpc>
              <a:buNone/>
            </a:pPr>
            <a:r>
              <a:rPr lang="en-US" sz="1500" dirty="0">
                <a:solidFill>
                  <a:srgbClr val="E2E6E9"/>
                </a:solidFill>
                <a:latin typeface="Merriweather" pitchFamily="34" charset="0"/>
                <a:ea typeface="Merriweather" pitchFamily="34" charset="-122"/>
                <a:cs typeface="Merriweather" pitchFamily="34" charset="-120"/>
              </a:rPr>
              <a:t>Elevated body temperature is a common symptom.</a:t>
            </a:r>
            <a:endParaRPr lang="en-US" sz="1500" dirty="0"/>
          </a:p>
        </p:txBody>
      </p:sp>
      <p:sp>
        <p:nvSpPr>
          <p:cNvPr id="10" name="Text 7"/>
          <p:cNvSpPr/>
          <p:nvPr/>
        </p:nvSpPr>
        <p:spPr>
          <a:xfrm>
            <a:off x="676989" y="6092547"/>
            <a:ext cx="7790021" cy="638294"/>
          </a:xfrm>
          <a:prstGeom prst="rect">
            <a:avLst/>
          </a:prstGeom>
          <a:noFill/>
          <a:ln/>
        </p:spPr>
        <p:txBody>
          <a:bodyPr wrap="none" lIns="0" tIns="0" rIns="0" bIns="0" rtlCol="0" anchor="t"/>
          <a:lstStyle/>
          <a:p>
            <a:pPr marL="0" indent="0" algn="ctr">
              <a:lnSpc>
                <a:spcPts val="5000"/>
              </a:lnSpc>
              <a:buNone/>
            </a:pPr>
            <a:r>
              <a:rPr lang="en-US" sz="5000" dirty="0">
                <a:solidFill>
                  <a:srgbClr val="E2E6E9"/>
                </a:solidFill>
                <a:latin typeface="Merriweather" pitchFamily="34" charset="0"/>
                <a:ea typeface="Merriweather" pitchFamily="34" charset="-122"/>
                <a:cs typeface="Merriweather" pitchFamily="34" charset="-120"/>
              </a:rPr>
              <a:t>3</a:t>
            </a:r>
            <a:endParaRPr lang="en-US" sz="5000" dirty="0"/>
          </a:p>
        </p:txBody>
      </p:sp>
      <p:sp>
        <p:nvSpPr>
          <p:cNvPr id="11" name="Text 8"/>
          <p:cNvSpPr/>
          <p:nvPr/>
        </p:nvSpPr>
        <p:spPr>
          <a:xfrm>
            <a:off x="3363039" y="6972538"/>
            <a:ext cx="2417921" cy="302181"/>
          </a:xfrm>
          <a:prstGeom prst="rect">
            <a:avLst/>
          </a:prstGeom>
          <a:noFill/>
          <a:ln/>
        </p:spPr>
        <p:txBody>
          <a:bodyPr wrap="none" lIns="0" tIns="0" rIns="0" bIns="0" rtlCol="0" anchor="t"/>
          <a:lstStyle/>
          <a:p>
            <a:pPr marL="0" indent="0" algn="ctr">
              <a:lnSpc>
                <a:spcPts val="2350"/>
              </a:lnSpc>
              <a:buNone/>
            </a:pPr>
            <a:r>
              <a:rPr lang="en-US" sz="1900" dirty="0">
                <a:solidFill>
                  <a:srgbClr val="E2E6E9"/>
                </a:solidFill>
                <a:latin typeface="Merriweather" pitchFamily="34" charset="0"/>
                <a:ea typeface="Merriweather" pitchFamily="34" charset="-122"/>
                <a:cs typeface="Merriweather" pitchFamily="34" charset="-120"/>
              </a:rPr>
              <a:t>Fatigue</a:t>
            </a:r>
            <a:endParaRPr lang="en-US" sz="1900" dirty="0"/>
          </a:p>
        </p:txBody>
      </p:sp>
      <p:sp>
        <p:nvSpPr>
          <p:cNvPr id="12" name="Text 9"/>
          <p:cNvSpPr/>
          <p:nvPr/>
        </p:nvSpPr>
        <p:spPr>
          <a:xfrm>
            <a:off x="676989" y="7390686"/>
            <a:ext cx="7790021" cy="309563"/>
          </a:xfrm>
          <a:prstGeom prst="rect">
            <a:avLst/>
          </a:prstGeom>
          <a:noFill/>
          <a:ln/>
        </p:spPr>
        <p:txBody>
          <a:bodyPr wrap="none" lIns="0" tIns="0" rIns="0" bIns="0" rtlCol="0" anchor="t"/>
          <a:lstStyle/>
          <a:p>
            <a:pPr marL="0" indent="0" algn="ctr">
              <a:lnSpc>
                <a:spcPts val="2400"/>
              </a:lnSpc>
              <a:buNone/>
            </a:pPr>
            <a:r>
              <a:rPr lang="en-US" sz="1500" dirty="0">
                <a:solidFill>
                  <a:srgbClr val="E2E6E9"/>
                </a:solidFill>
                <a:latin typeface="Merriweather" pitchFamily="34" charset="0"/>
                <a:ea typeface="Merriweather" pitchFamily="34" charset="-122"/>
                <a:cs typeface="Merriweather" pitchFamily="34" charset="-120"/>
              </a:rPr>
              <a:t>Exhaustion and weakness are often associated with chicken pox.</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185029" y="1027390"/>
            <a:ext cx="7239476" cy="771525"/>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Tuberculosis Prediction</a:t>
            </a:r>
            <a:endParaRPr lang="en-US" sz="4850" dirty="0"/>
          </a:p>
        </p:txBody>
      </p:sp>
      <p:sp>
        <p:nvSpPr>
          <p:cNvPr id="3" name="Shape 1"/>
          <p:cNvSpPr/>
          <p:nvPr/>
        </p:nvSpPr>
        <p:spPr>
          <a:xfrm>
            <a:off x="1185029" y="2292668"/>
            <a:ext cx="2043351" cy="1422559"/>
          </a:xfrm>
          <a:prstGeom prst="roundRect">
            <a:avLst>
              <a:gd name="adj" fmla="val 7289"/>
            </a:avLst>
          </a:prstGeom>
          <a:solidFill>
            <a:srgbClr val="003180"/>
          </a:solidFill>
          <a:ln w="15240">
            <a:solidFill>
              <a:srgbClr val="194A99"/>
            </a:solidFill>
            <a:prstDash val="solid"/>
          </a:ln>
        </p:spPr>
      </p:sp>
      <p:sp>
        <p:nvSpPr>
          <p:cNvPr id="4" name="Text 2"/>
          <p:cNvSpPr/>
          <p:nvPr/>
        </p:nvSpPr>
        <p:spPr>
          <a:xfrm>
            <a:off x="1447086" y="2757011"/>
            <a:ext cx="135850" cy="493752"/>
          </a:xfrm>
          <a:prstGeom prst="rect">
            <a:avLst/>
          </a:prstGeom>
          <a:noFill/>
          <a:ln/>
        </p:spPr>
        <p:txBody>
          <a:bodyPr wrap="none" lIns="0" tIns="0" rIns="0" bIns="0" rtlCol="0" anchor="t"/>
          <a:lstStyle/>
          <a:p>
            <a:pPr marL="0" indent="0" algn="ctr">
              <a:lnSpc>
                <a:spcPts val="3850"/>
              </a:lnSpc>
              <a:buNone/>
            </a:pPr>
            <a:r>
              <a:rPr lang="en-US" sz="2400" dirty="0">
                <a:solidFill>
                  <a:srgbClr val="E2E6E9"/>
                </a:solidFill>
                <a:latin typeface="Merriweather" pitchFamily="34" charset="0"/>
                <a:ea typeface="Merriweather" pitchFamily="34" charset="-122"/>
                <a:cs typeface="Merriweather" pitchFamily="34" charset="-120"/>
              </a:rPr>
              <a:t>1</a:t>
            </a:r>
            <a:endParaRPr lang="en-US" sz="2400" dirty="0"/>
          </a:p>
        </p:txBody>
      </p:sp>
      <p:sp>
        <p:nvSpPr>
          <p:cNvPr id="5" name="Text 3"/>
          <p:cNvSpPr/>
          <p:nvPr/>
        </p:nvSpPr>
        <p:spPr>
          <a:xfrm>
            <a:off x="3475196" y="2539484"/>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Cough</a:t>
            </a:r>
            <a:endParaRPr lang="en-US" sz="2400" dirty="0"/>
          </a:p>
        </p:txBody>
      </p:sp>
      <p:sp>
        <p:nvSpPr>
          <p:cNvPr id="6" name="Text 4"/>
          <p:cNvSpPr/>
          <p:nvPr/>
        </p:nvSpPr>
        <p:spPr>
          <a:xfrm>
            <a:off x="3475196" y="3073360"/>
            <a:ext cx="7552611" cy="395049"/>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Persistent coughing, often with blood, is a common symptom.</a:t>
            </a:r>
            <a:endParaRPr lang="en-US" sz="1900" dirty="0"/>
          </a:p>
        </p:txBody>
      </p:sp>
      <p:sp>
        <p:nvSpPr>
          <p:cNvPr id="7" name="Shape 5"/>
          <p:cNvSpPr/>
          <p:nvPr/>
        </p:nvSpPr>
        <p:spPr>
          <a:xfrm>
            <a:off x="3351728" y="3699986"/>
            <a:ext cx="9970175" cy="15240"/>
          </a:xfrm>
          <a:prstGeom prst="roundRect">
            <a:avLst>
              <a:gd name="adj" fmla="val 680400"/>
            </a:avLst>
          </a:prstGeom>
          <a:solidFill>
            <a:srgbClr val="194A99"/>
          </a:solidFill>
          <a:ln/>
        </p:spPr>
      </p:sp>
      <p:sp>
        <p:nvSpPr>
          <p:cNvPr id="8" name="Shape 6"/>
          <p:cNvSpPr/>
          <p:nvPr/>
        </p:nvSpPr>
        <p:spPr>
          <a:xfrm>
            <a:off x="1185029" y="3838575"/>
            <a:ext cx="4086701" cy="1422559"/>
          </a:xfrm>
          <a:prstGeom prst="roundRect">
            <a:avLst>
              <a:gd name="adj" fmla="val 7289"/>
            </a:avLst>
          </a:prstGeom>
          <a:solidFill>
            <a:srgbClr val="003180"/>
          </a:solidFill>
          <a:ln w="15240">
            <a:solidFill>
              <a:srgbClr val="194A99"/>
            </a:solidFill>
            <a:prstDash val="solid"/>
          </a:ln>
        </p:spPr>
      </p:sp>
      <p:sp>
        <p:nvSpPr>
          <p:cNvPr id="9" name="Text 7"/>
          <p:cNvSpPr/>
          <p:nvPr/>
        </p:nvSpPr>
        <p:spPr>
          <a:xfrm>
            <a:off x="1447086" y="4302919"/>
            <a:ext cx="184666" cy="493752"/>
          </a:xfrm>
          <a:prstGeom prst="rect">
            <a:avLst/>
          </a:prstGeom>
          <a:noFill/>
          <a:ln/>
        </p:spPr>
        <p:txBody>
          <a:bodyPr wrap="none" lIns="0" tIns="0" rIns="0" bIns="0" rtlCol="0" anchor="t"/>
          <a:lstStyle/>
          <a:p>
            <a:pPr marL="0" indent="0" algn="ctr">
              <a:lnSpc>
                <a:spcPts val="3850"/>
              </a:lnSpc>
              <a:buNone/>
            </a:pPr>
            <a:r>
              <a:rPr lang="en-US" sz="2400" dirty="0">
                <a:solidFill>
                  <a:srgbClr val="E2E6E9"/>
                </a:solidFill>
                <a:latin typeface="Merriweather" pitchFamily="34" charset="0"/>
                <a:ea typeface="Merriweather" pitchFamily="34" charset="-122"/>
                <a:cs typeface="Merriweather" pitchFamily="34" charset="-120"/>
              </a:rPr>
              <a:t>2</a:t>
            </a:r>
            <a:endParaRPr lang="en-US" sz="2400" dirty="0"/>
          </a:p>
        </p:txBody>
      </p:sp>
      <p:sp>
        <p:nvSpPr>
          <p:cNvPr id="10" name="Text 8"/>
          <p:cNvSpPr/>
          <p:nvPr/>
        </p:nvSpPr>
        <p:spPr>
          <a:xfrm>
            <a:off x="5518547" y="4085392"/>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Fever</a:t>
            </a:r>
            <a:endParaRPr lang="en-US" sz="2400" dirty="0"/>
          </a:p>
        </p:txBody>
      </p:sp>
      <p:sp>
        <p:nvSpPr>
          <p:cNvPr id="11" name="Text 9"/>
          <p:cNvSpPr/>
          <p:nvPr/>
        </p:nvSpPr>
        <p:spPr>
          <a:xfrm>
            <a:off x="5518547" y="4619268"/>
            <a:ext cx="6168985" cy="395049"/>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Elevated body temperature is a common symptom.</a:t>
            </a:r>
            <a:endParaRPr lang="en-US" sz="1900" dirty="0"/>
          </a:p>
        </p:txBody>
      </p:sp>
      <p:sp>
        <p:nvSpPr>
          <p:cNvPr id="12" name="Shape 10"/>
          <p:cNvSpPr/>
          <p:nvPr/>
        </p:nvSpPr>
        <p:spPr>
          <a:xfrm>
            <a:off x="5395079" y="5245894"/>
            <a:ext cx="7926824" cy="15240"/>
          </a:xfrm>
          <a:prstGeom prst="roundRect">
            <a:avLst>
              <a:gd name="adj" fmla="val 680400"/>
            </a:avLst>
          </a:prstGeom>
          <a:solidFill>
            <a:srgbClr val="194A99"/>
          </a:solidFill>
          <a:ln/>
        </p:spPr>
      </p:sp>
      <p:sp>
        <p:nvSpPr>
          <p:cNvPr id="13" name="Shape 11"/>
          <p:cNvSpPr/>
          <p:nvPr/>
        </p:nvSpPr>
        <p:spPr>
          <a:xfrm>
            <a:off x="1185029" y="5384483"/>
            <a:ext cx="6130052" cy="1817608"/>
          </a:xfrm>
          <a:prstGeom prst="roundRect">
            <a:avLst>
              <a:gd name="adj" fmla="val 5705"/>
            </a:avLst>
          </a:prstGeom>
          <a:solidFill>
            <a:srgbClr val="003180"/>
          </a:solidFill>
          <a:ln w="15240">
            <a:solidFill>
              <a:srgbClr val="194A99"/>
            </a:solidFill>
            <a:prstDash val="solid"/>
          </a:ln>
        </p:spPr>
      </p:sp>
      <p:sp>
        <p:nvSpPr>
          <p:cNvPr id="14" name="Text 12"/>
          <p:cNvSpPr/>
          <p:nvPr/>
        </p:nvSpPr>
        <p:spPr>
          <a:xfrm>
            <a:off x="1447086" y="6046351"/>
            <a:ext cx="172879" cy="493752"/>
          </a:xfrm>
          <a:prstGeom prst="rect">
            <a:avLst/>
          </a:prstGeom>
          <a:noFill/>
          <a:ln/>
        </p:spPr>
        <p:txBody>
          <a:bodyPr wrap="none" lIns="0" tIns="0" rIns="0" bIns="0" rtlCol="0" anchor="t"/>
          <a:lstStyle/>
          <a:p>
            <a:pPr marL="0" indent="0" algn="ctr">
              <a:lnSpc>
                <a:spcPts val="3850"/>
              </a:lnSpc>
              <a:buNone/>
            </a:pPr>
            <a:r>
              <a:rPr lang="en-US" sz="2400" dirty="0">
                <a:solidFill>
                  <a:srgbClr val="E2E6E9"/>
                </a:solidFill>
                <a:latin typeface="Merriweather" pitchFamily="34" charset="0"/>
                <a:ea typeface="Merriweather" pitchFamily="34" charset="-122"/>
                <a:cs typeface="Merriweather" pitchFamily="34" charset="-120"/>
              </a:rPr>
              <a:t>3</a:t>
            </a:r>
            <a:endParaRPr lang="en-US" sz="2400" dirty="0"/>
          </a:p>
        </p:txBody>
      </p:sp>
      <p:sp>
        <p:nvSpPr>
          <p:cNvPr id="15" name="Text 13"/>
          <p:cNvSpPr/>
          <p:nvPr/>
        </p:nvSpPr>
        <p:spPr>
          <a:xfrm>
            <a:off x="7561898" y="5631299"/>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Prediction</a:t>
            </a:r>
            <a:endParaRPr lang="en-US" sz="2400" dirty="0"/>
          </a:p>
        </p:txBody>
      </p:sp>
      <p:sp>
        <p:nvSpPr>
          <p:cNvPr id="16" name="Text 14"/>
          <p:cNvSpPr/>
          <p:nvPr/>
        </p:nvSpPr>
        <p:spPr>
          <a:xfrm>
            <a:off x="7561898" y="6165175"/>
            <a:ext cx="5636538" cy="790099"/>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The model predicts the likelihood of tuberculosis infection.</a:t>
            </a:r>
            <a:endParaRPr lang="en-US" sz="1900" dirty="0"/>
          </a:p>
        </p:txBody>
      </p:sp>
      <p:pic>
        <p:nvPicPr>
          <p:cNvPr id="17" name="Picture 16">
            <a:extLst>
              <a:ext uri="{FF2B5EF4-FFF2-40B4-BE49-F238E27FC236}">
                <a16:creationId xmlns:a16="http://schemas.microsoft.com/office/drawing/2014/main" id="{476189C4-C59F-8D52-AD4D-ADBA73D9ECC8}"/>
              </a:ext>
            </a:extLst>
          </p:cNvPr>
          <p:cNvPicPr>
            <a:picLocks noChangeAspect="1"/>
          </p:cNvPicPr>
          <p:nvPr/>
        </p:nvPicPr>
        <p:blipFill>
          <a:blip r:embed="rId3"/>
          <a:stretch>
            <a:fillRect/>
          </a:stretch>
        </p:blipFill>
        <p:spPr>
          <a:xfrm>
            <a:off x="10808833" y="7687439"/>
            <a:ext cx="3705836" cy="54216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62345C-9983-8EA2-A160-BD4799D5135E}"/>
              </a:ext>
            </a:extLst>
          </p:cNvPr>
          <p:cNvSpPr txBox="1"/>
          <p:nvPr/>
        </p:nvSpPr>
        <p:spPr>
          <a:xfrm>
            <a:off x="1296296" y="894794"/>
            <a:ext cx="12037808" cy="6463308"/>
          </a:xfrm>
          <a:prstGeom prst="rect">
            <a:avLst/>
          </a:prstGeom>
          <a:noFill/>
        </p:spPr>
        <p:txBody>
          <a:bodyPr wrap="square" rtlCol="0">
            <a:spAutoFit/>
          </a:bodyPr>
          <a:lstStyle/>
          <a:p>
            <a:pPr algn="ctr"/>
            <a:r>
              <a:rPr lang="en-US" sz="3600" dirty="0">
                <a:solidFill>
                  <a:schemeClr val="bg1"/>
                </a:solidFill>
                <a:latin typeface="Merriweather" panose="00000500000000000000" pitchFamily="2" charset="0"/>
              </a:rPr>
              <a:t>FUTURE SCOPE</a:t>
            </a:r>
          </a:p>
          <a:p>
            <a:pPr algn="ctr"/>
            <a:endParaRPr lang="en-US" sz="3600" dirty="0">
              <a:solidFill>
                <a:schemeClr val="bg1"/>
              </a:solidFill>
            </a:endParaRPr>
          </a:p>
          <a:p>
            <a:r>
              <a:rPr lang="en-US" dirty="0">
                <a:solidFill>
                  <a:schemeClr val="bg1"/>
                </a:solidFill>
              </a:rPr>
              <a:t>This multi-disease prediction model has substantial potential for future development and enhancements. Some areas for future improvement include: </a:t>
            </a:r>
          </a:p>
          <a:p>
            <a:pPr marL="342900" indent="-342900">
              <a:buAutoNum type="arabicPeriod"/>
            </a:pPr>
            <a:r>
              <a:rPr lang="en-US" b="1" dirty="0">
                <a:solidFill>
                  <a:schemeClr val="bg1"/>
                </a:solidFill>
              </a:rPr>
              <a:t>Incorporation of More Diseases</a:t>
            </a:r>
            <a:r>
              <a:rPr lang="en-US" dirty="0">
                <a:solidFill>
                  <a:schemeClr val="bg1"/>
                </a:solidFill>
              </a:rPr>
              <a:t>: Expanding the model to cover additional diseases can increase its utility and make it a more comprehensive diagnostic tool.</a:t>
            </a:r>
          </a:p>
          <a:p>
            <a:pPr marL="342900" indent="-342900">
              <a:buAutoNum type="arabicPeriod"/>
            </a:pPr>
            <a:endParaRPr lang="en-US" dirty="0">
              <a:solidFill>
                <a:schemeClr val="bg1"/>
              </a:solidFill>
            </a:endParaRPr>
          </a:p>
          <a:p>
            <a:pPr marL="342900" indent="-342900">
              <a:buAutoNum type="arabicPeriod"/>
            </a:pPr>
            <a:r>
              <a:rPr lang="en-US" dirty="0">
                <a:solidFill>
                  <a:schemeClr val="bg1"/>
                </a:solidFill>
              </a:rPr>
              <a:t> </a:t>
            </a:r>
            <a:r>
              <a:rPr lang="en-US" b="1" dirty="0">
                <a:solidFill>
                  <a:schemeClr val="bg1"/>
                </a:solidFill>
              </a:rPr>
              <a:t>Integration with Electronic Health Records (EHR): </a:t>
            </a:r>
            <a:r>
              <a:rPr lang="en-US" dirty="0">
                <a:solidFill>
                  <a:schemeClr val="bg1"/>
                </a:solidFill>
              </a:rPr>
              <a:t>By integrating with EHR systems, the model could access a wider range of patient health data, leading to more personalized and accurate predictions. ‘</a:t>
            </a:r>
          </a:p>
          <a:p>
            <a:pPr marL="342900" indent="-342900">
              <a:buAutoNum type="arabicPeriod"/>
            </a:pPr>
            <a:endParaRPr lang="en-US" dirty="0">
              <a:solidFill>
                <a:schemeClr val="bg1"/>
              </a:solidFill>
            </a:endParaRPr>
          </a:p>
          <a:p>
            <a:pPr marL="342900" indent="-342900">
              <a:buAutoNum type="arabicPeriod" startAt="3"/>
            </a:pPr>
            <a:r>
              <a:rPr lang="en-US" b="1" dirty="0">
                <a:solidFill>
                  <a:schemeClr val="bg1"/>
                </a:solidFill>
              </a:rPr>
              <a:t>Use of Deep Learning Techniques</a:t>
            </a:r>
            <a:r>
              <a:rPr lang="en-US" dirty="0">
                <a:solidFill>
                  <a:schemeClr val="bg1"/>
                </a:solidFill>
              </a:rPr>
              <a:t>: For diseases that have complex patterns within datasets, deep learning methods, such as Convolutional Neural Networks (CNNs) for image-based data (e.g., malaria diagnosis), could enhance accuracy.</a:t>
            </a:r>
          </a:p>
          <a:p>
            <a:pPr marL="342900" indent="-342900">
              <a:buAutoNum type="arabicPeriod" startAt="3"/>
            </a:pPr>
            <a:endParaRPr lang="en-US" dirty="0">
              <a:solidFill>
                <a:schemeClr val="bg1"/>
              </a:solidFill>
            </a:endParaRPr>
          </a:p>
          <a:p>
            <a:pPr marL="342900" indent="-342900">
              <a:buAutoNum type="arabicPeriod" startAt="3"/>
            </a:pPr>
            <a:r>
              <a:rPr lang="en-US" dirty="0">
                <a:solidFill>
                  <a:schemeClr val="bg1"/>
                </a:solidFill>
              </a:rPr>
              <a:t> </a:t>
            </a:r>
            <a:r>
              <a:rPr lang="en-US" b="1" dirty="0">
                <a:solidFill>
                  <a:schemeClr val="bg1"/>
                </a:solidFill>
              </a:rPr>
              <a:t>Real-Time Monitoring:</a:t>
            </a:r>
            <a:r>
              <a:rPr lang="en-US" dirty="0">
                <a:solidFill>
                  <a:schemeClr val="bg1"/>
                </a:solidFill>
              </a:rPr>
              <a:t> Integration with wearable devices could enable real-time data collection, allowing the system to monitor health parameters continuously and provide instant alerts in case of high-risk readings. </a:t>
            </a:r>
          </a:p>
          <a:p>
            <a:pPr marL="342900" indent="-342900">
              <a:buAutoNum type="arabicPeriod" startAt="3"/>
            </a:pPr>
            <a:endParaRPr lang="en-US" dirty="0">
              <a:solidFill>
                <a:schemeClr val="bg1"/>
              </a:solidFill>
            </a:endParaRPr>
          </a:p>
          <a:p>
            <a:pPr marL="342900" indent="-342900">
              <a:buAutoNum type="arabicPeriod" startAt="3"/>
            </a:pPr>
            <a:r>
              <a:rPr lang="en-US" dirty="0">
                <a:solidFill>
                  <a:schemeClr val="bg1"/>
                </a:solidFill>
              </a:rPr>
              <a:t> </a:t>
            </a:r>
            <a:r>
              <a:rPr lang="en-US" b="1" dirty="0">
                <a:solidFill>
                  <a:schemeClr val="bg1"/>
                </a:solidFill>
              </a:rPr>
              <a:t>Explainability and Interpretability</a:t>
            </a:r>
            <a:r>
              <a:rPr lang="en-US" dirty="0">
                <a:solidFill>
                  <a:schemeClr val="bg1"/>
                </a:solidFill>
              </a:rPr>
              <a:t>: Including model interpretability features would help healthcare professionals understand the model’s decision-making process, increasing trust and usability in clinical settings. </a:t>
            </a:r>
          </a:p>
          <a:p>
            <a:pPr marL="342900" indent="-342900">
              <a:buAutoNum type="arabicPeriod" startAt="3"/>
            </a:pPr>
            <a:endParaRPr lang="en-US" dirty="0">
              <a:solidFill>
                <a:schemeClr val="bg1"/>
              </a:solidFill>
            </a:endParaRPr>
          </a:p>
          <a:p>
            <a:pPr marL="342900" indent="-342900">
              <a:buAutoNum type="arabicPeriod" startAt="3"/>
            </a:pPr>
            <a:r>
              <a:rPr lang="en-US" b="1" dirty="0">
                <a:solidFill>
                  <a:schemeClr val="bg1"/>
                </a:solidFill>
              </a:rPr>
              <a:t>Multi-Language Support:</a:t>
            </a:r>
            <a:r>
              <a:rPr lang="en-US" dirty="0">
                <a:solidFill>
                  <a:schemeClr val="bg1"/>
                </a:solidFill>
              </a:rPr>
              <a:t> Adding multi-language capabilities would increase accessibility for non-English speaking users, making the tool beneficial on a global scale.</a:t>
            </a:r>
            <a:endParaRPr lang="en-IN" dirty="0">
              <a:solidFill>
                <a:schemeClr val="bg1"/>
              </a:solidFill>
            </a:endParaRPr>
          </a:p>
        </p:txBody>
      </p:sp>
      <p:pic>
        <p:nvPicPr>
          <p:cNvPr id="3" name="Picture 2">
            <a:extLst>
              <a:ext uri="{FF2B5EF4-FFF2-40B4-BE49-F238E27FC236}">
                <a16:creationId xmlns:a16="http://schemas.microsoft.com/office/drawing/2014/main" id="{2E850D87-26E6-33AC-1A72-F2DFCF0376EB}"/>
              </a:ext>
            </a:extLst>
          </p:cNvPr>
          <p:cNvPicPr>
            <a:picLocks noChangeAspect="1"/>
          </p:cNvPicPr>
          <p:nvPr/>
        </p:nvPicPr>
        <p:blipFill>
          <a:blip r:embed="rId2"/>
          <a:stretch>
            <a:fillRect/>
          </a:stretch>
        </p:blipFill>
        <p:spPr>
          <a:xfrm>
            <a:off x="10448341" y="7315072"/>
            <a:ext cx="4182059" cy="914528"/>
          </a:xfrm>
          <a:prstGeom prst="rect">
            <a:avLst/>
          </a:prstGeom>
        </p:spPr>
      </p:pic>
    </p:spTree>
    <p:extLst>
      <p:ext uri="{BB962C8B-B14F-4D97-AF65-F5344CB8AC3E}">
        <p14:creationId xmlns:p14="http://schemas.microsoft.com/office/powerpoint/2010/main" val="2368574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753797"/>
            <a:ext cx="6172200" cy="771525"/>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Conclusion</a:t>
            </a:r>
            <a:endParaRPr lang="en-US" sz="4850" dirty="0"/>
          </a:p>
        </p:txBody>
      </p:sp>
      <p:sp>
        <p:nvSpPr>
          <p:cNvPr id="4" name="Text 1"/>
          <p:cNvSpPr/>
          <p:nvPr/>
        </p:nvSpPr>
        <p:spPr>
          <a:xfrm>
            <a:off x="6350437" y="3895606"/>
            <a:ext cx="7415927" cy="1580198"/>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Machine learning has the potential to transform medical diagnosis, leading to more accurate and timely diagnoses, improved patient outcomes, and a more efficient healthcare system.</a:t>
            </a:r>
            <a:endParaRPr lang="en-US" sz="1900" dirty="0"/>
          </a:p>
        </p:txBody>
      </p:sp>
      <p:pic>
        <p:nvPicPr>
          <p:cNvPr id="5" name="Picture 4">
            <a:extLst>
              <a:ext uri="{FF2B5EF4-FFF2-40B4-BE49-F238E27FC236}">
                <a16:creationId xmlns:a16="http://schemas.microsoft.com/office/drawing/2014/main" id="{BAE2C6E8-3B1D-C17C-6EE2-A7AFA8EB4151}"/>
              </a:ext>
            </a:extLst>
          </p:cNvPr>
          <p:cNvPicPr>
            <a:picLocks noChangeAspect="1"/>
          </p:cNvPicPr>
          <p:nvPr/>
        </p:nvPicPr>
        <p:blipFill>
          <a:blip r:embed="rId4"/>
          <a:stretch>
            <a:fillRect/>
          </a:stretch>
        </p:blipFill>
        <p:spPr>
          <a:xfrm>
            <a:off x="10808833" y="7687439"/>
            <a:ext cx="3705836" cy="54216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58594B-21FA-1825-229F-8E625131F5A7}"/>
              </a:ext>
            </a:extLst>
          </p:cNvPr>
          <p:cNvSpPr txBox="1"/>
          <p:nvPr/>
        </p:nvSpPr>
        <p:spPr>
          <a:xfrm>
            <a:off x="1344706" y="1530368"/>
            <a:ext cx="7734748" cy="5816977"/>
          </a:xfrm>
          <a:prstGeom prst="rect">
            <a:avLst/>
          </a:prstGeom>
          <a:noFill/>
        </p:spPr>
        <p:txBody>
          <a:bodyPr wrap="square" rtlCol="0">
            <a:spAutoFit/>
          </a:bodyPr>
          <a:lstStyle/>
          <a:p>
            <a:r>
              <a:rPr lang="en-IN" sz="4800" dirty="0">
                <a:solidFill>
                  <a:schemeClr val="bg1"/>
                </a:solidFill>
                <a:latin typeface="Merriweather" panose="00000500000000000000" pitchFamily="2" charset="0"/>
              </a:rPr>
              <a:t>CONTENTS</a:t>
            </a:r>
          </a:p>
          <a:p>
            <a:endParaRPr lang="en-IN" sz="2400" dirty="0">
              <a:solidFill>
                <a:schemeClr val="bg1"/>
              </a:solidFill>
            </a:endParaRPr>
          </a:p>
          <a:p>
            <a:pPr marL="742950" indent="-742950">
              <a:buFont typeface="+mj-lt"/>
              <a:buAutoNum type="arabicPeriod"/>
            </a:pPr>
            <a:r>
              <a:rPr lang="en-IN" sz="2000" dirty="0">
                <a:solidFill>
                  <a:schemeClr val="bg1"/>
                </a:solidFill>
              </a:rPr>
              <a:t>INTRODUCTION</a:t>
            </a:r>
          </a:p>
          <a:p>
            <a:pPr marL="742950" indent="-742950">
              <a:buFont typeface="+mj-lt"/>
              <a:buAutoNum type="arabicPeriod"/>
            </a:pPr>
            <a:r>
              <a:rPr lang="en-IN" sz="2000" dirty="0">
                <a:solidFill>
                  <a:schemeClr val="bg1"/>
                </a:solidFill>
              </a:rPr>
              <a:t>OBJECTIVES</a:t>
            </a:r>
          </a:p>
          <a:p>
            <a:pPr marL="742950" indent="-742950">
              <a:buFont typeface="+mj-lt"/>
              <a:buAutoNum type="arabicPeriod"/>
            </a:pPr>
            <a:r>
              <a:rPr lang="en-IN" sz="2000" dirty="0">
                <a:solidFill>
                  <a:schemeClr val="bg1"/>
                </a:solidFill>
              </a:rPr>
              <a:t>PROBLEM STATEMENT</a:t>
            </a:r>
          </a:p>
          <a:p>
            <a:pPr marL="742950" indent="-742950">
              <a:buFont typeface="+mj-lt"/>
              <a:buAutoNum type="arabicPeriod"/>
            </a:pPr>
            <a:r>
              <a:rPr lang="en-IN" sz="2000" dirty="0">
                <a:solidFill>
                  <a:schemeClr val="bg1"/>
                </a:solidFill>
              </a:rPr>
              <a:t>PROPOSED SOLUTION</a:t>
            </a:r>
          </a:p>
          <a:p>
            <a:pPr marL="742950" indent="-742950">
              <a:buFont typeface="+mj-lt"/>
              <a:buAutoNum type="arabicPeriod"/>
            </a:pPr>
            <a:r>
              <a:rPr lang="en-IN" sz="2000" dirty="0">
                <a:solidFill>
                  <a:schemeClr val="bg1"/>
                </a:solidFill>
              </a:rPr>
              <a:t>DIABETES PREDICTION</a:t>
            </a:r>
          </a:p>
          <a:p>
            <a:pPr marL="742950" indent="-742950">
              <a:buFont typeface="+mj-lt"/>
              <a:buAutoNum type="arabicPeriod"/>
            </a:pPr>
            <a:r>
              <a:rPr lang="en-IN" sz="2000" dirty="0">
                <a:solidFill>
                  <a:schemeClr val="bg1"/>
                </a:solidFill>
              </a:rPr>
              <a:t>HEART DISEASE PREDICTION</a:t>
            </a:r>
          </a:p>
          <a:p>
            <a:pPr marL="742950" indent="-742950">
              <a:buFont typeface="+mj-lt"/>
              <a:buAutoNum type="arabicPeriod"/>
            </a:pPr>
            <a:r>
              <a:rPr lang="en-IN" sz="2000" dirty="0">
                <a:solidFill>
                  <a:schemeClr val="bg1"/>
                </a:solidFill>
              </a:rPr>
              <a:t>PARKINSONS PREDICTION</a:t>
            </a:r>
          </a:p>
          <a:p>
            <a:pPr marL="742950" indent="-742950">
              <a:buFont typeface="+mj-lt"/>
              <a:buAutoNum type="arabicPeriod"/>
            </a:pPr>
            <a:r>
              <a:rPr lang="en-IN" sz="2000" dirty="0">
                <a:solidFill>
                  <a:schemeClr val="bg1"/>
                </a:solidFill>
              </a:rPr>
              <a:t>MALARIA PREDICTION</a:t>
            </a:r>
          </a:p>
          <a:p>
            <a:pPr marL="742950" indent="-742950">
              <a:buFont typeface="+mj-lt"/>
              <a:buAutoNum type="arabicPeriod"/>
            </a:pPr>
            <a:r>
              <a:rPr lang="en-IN" sz="2000" dirty="0">
                <a:solidFill>
                  <a:schemeClr val="bg1"/>
                </a:solidFill>
              </a:rPr>
              <a:t>CHICKEN POX PREDICTION</a:t>
            </a:r>
          </a:p>
          <a:p>
            <a:pPr marL="742950" indent="-742950">
              <a:buFont typeface="+mj-lt"/>
              <a:buAutoNum type="arabicPeriod"/>
            </a:pPr>
            <a:r>
              <a:rPr lang="en-IN" sz="2000" dirty="0">
                <a:solidFill>
                  <a:schemeClr val="bg1"/>
                </a:solidFill>
              </a:rPr>
              <a:t>TUBERCULOSIS PREDICTION</a:t>
            </a:r>
          </a:p>
          <a:p>
            <a:pPr marL="742950" indent="-742950">
              <a:buFont typeface="+mj-lt"/>
              <a:buAutoNum type="arabicPeriod"/>
            </a:pPr>
            <a:r>
              <a:rPr lang="en-IN" sz="2000" dirty="0">
                <a:solidFill>
                  <a:schemeClr val="bg1"/>
                </a:solidFill>
              </a:rPr>
              <a:t>FUTURE SCOPE</a:t>
            </a:r>
          </a:p>
          <a:p>
            <a:pPr marL="742950" indent="-742950">
              <a:buFont typeface="+mj-lt"/>
              <a:buAutoNum type="arabicPeriod"/>
            </a:pPr>
            <a:r>
              <a:rPr lang="en-IN" sz="2000" dirty="0">
                <a:solidFill>
                  <a:schemeClr val="bg1"/>
                </a:solidFill>
              </a:rPr>
              <a:t>CONCLUSION</a:t>
            </a:r>
          </a:p>
          <a:p>
            <a:pPr marL="742950" indent="-742950">
              <a:buFont typeface="+mj-lt"/>
              <a:buAutoNum type="arabicPeriod"/>
            </a:pPr>
            <a:endParaRPr lang="en-IN" sz="2000" dirty="0">
              <a:solidFill>
                <a:schemeClr val="bg1"/>
              </a:solidFill>
            </a:endParaRPr>
          </a:p>
          <a:p>
            <a:pPr marL="742950" indent="-742950">
              <a:buFont typeface="+mj-lt"/>
              <a:buAutoNum type="arabicPeriod"/>
            </a:pPr>
            <a:endParaRPr lang="en-IN" sz="3600" dirty="0">
              <a:solidFill>
                <a:schemeClr val="bg1"/>
              </a:solidFill>
            </a:endParaRPr>
          </a:p>
        </p:txBody>
      </p:sp>
      <p:pic>
        <p:nvPicPr>
          <p:cNvPr id="4" name="Picture 3">
            <a:extLst>
              <a:ext uri="{FF2B5EF4-FFF2-40B4-BE49-F238E27FC236}">
                <a16:creationId xmlns:a16="http://schemas.microsoft.com/office/drawing/2014/main" id="{08AEDD24-BC00-F0CF-5CFD-C23831EDAFF9}"/>
              </a:ext>
            </a:extLst>
          </p:cNvPr>
          <p:cNvPicPr>
            <a:picLocks noChangeAspect="1"/>
          </p:cNvPicPr>
          <p:nvPr/>
        </p:nvPicPr>
        <p:blipFill>
          <a:blip r:embed="rId2"/>
          <a:stretch>
            <a:fillRect/>
          </a:stretch>
        </p:blipFill>
        <p:spPr>
          <a:xfrm>
            <a:off x="10448341" y="7315072"/>
            <a:ext cx="4182059" cy="914528"/>
          </a:xfrm>
          <a:prstGeom prst="rect">
            <a:avLst/>
          </a:prstGeom>
        </p:spPr>
      </p:pic>
    </p:spTree>
    <p:extLst>
      <p:ext uri="{BB962C8B-B14F-4D97-AF65-F5344CB8AC3E}">
        <p14:creationId xmlns:p14="http://schemas.microsoft.com/office/powerpoint/2010/main" val="2785686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005489"/>
            <a:ext cx="6172200" cy="771525"/>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Introduction</a:t>
            </a:r>
            <a:endParaRPr lang="en-US" sz="4850" dirty="0"/>
          </a:p>
        </p:txBody>
      </p:sp>
      <p:sp>
        <p:nvSpPr>
          <p:cNvPr id="4" name="Text 1"/>
          <p:cNvSpPr/>
          <p:nvPr/>
        </p:nvSpPr>
        <p:spPr>
          <a:xfrm>
            <a:off x="864037" y="339411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Machine Learning</a:t>
            </a:r>
            <a:endParaRPr lang="en-US" sz="2400" dirty="0"/>
          </a:p>
        </p:txBody>
      </p:sp>
      <p:sp>
        <p:nvSpPr>
          <p:cNvPr id="5" name="Text 2"/>
          <p:cNvSpPr/>
          <p:nvPr/>
        </p:nvSpPr>
        <p:spPr>
          <a:xfrm>
            <a:off x="864037" y="4026694"/>
            <a:ext cx="3406854" cy="1975247"/>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Machine learning algorithms analyze large datasets to identify patterns and make predictions.</a:t>
            </a:r>
            <a:endParaRPr lang="en-US" sz="1900" dirty="0"/>
          </a:p>
        </p:txBody>
      </p:sp>
      <p:sp>
        <p:nvSpPr>
          <p:cNvPr id="6" name="Text 3"/>
          <p:cNvSpPr/>
          <p:nvPr/>
        </p:nvSpPr>
        <p:spPr>
          <a:xfrm>
            <a:off x="4880729" y="339411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Medical Diagnosis</a:t>
            </a:r>
            <a:endParaRPr lang="en-US" sz="2400" dirty="0"/>
          </a:p>
        </p:txBody>
      </p:sp>
      <p:sp>
        <p:nvSpPr>
          <p:cNvPr id="7" name="Text 4"/>
          <p:cNvSpPr/>
          <p:nvPr/>
        </p:nvSpPr>
        <p:spPr>
          <a:xfrm>
            <a:off x="4880729" y="4026694"/>
            <a:ext cx="3406854" cy="1975247"/>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This technology can be applied to medical data to predict disease, diagnose conditions, and personalize treatment plans.</a:t>
            </a:r>
            <a:endParaRPr lang="en-US" sz="1900" dirty="0"/>
          </a:p>
        </p:txBody>
      </p:sp>
      <p:pic>
        <p:nvPicPr>
          <p:cNvPr id="8" name="Image 0" descr="preencoded.png">
            <a:extLst>
              <a:ext uri="{FF2B5EF4-FFF2-40B4-BE49-F238E27FC236}">
                <a16:creationId xmlns:a16="http://schemas.microsoft.com/office/drawing/2014/main" id="{F6B3BE55-8322-754C-0871-1A846E342335}"/>
              </a:ext>
            </a:extLst>
          </p:cNvPr>
          <p:cNvPicPr>
            <a:picLocks noChangeAspect="1"/>
          </p:cNvPicPr>
          <p:nvPr/>
        </p:nvPicPr>
        <p:blipFill>
          <a:blip r:embed="rId4"/>
          <a:stretch>
            <a:fillRect/>
          </a:stretch>
        </p:blipFill>
        <p:spPr>
          <a:xfrm>
            <a:off x="9135323"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6290" y="826294"/>
            <a:ext cx="5688092" cy="710922"/>
          </a:xfrm>
          <a:prstGeom prst="rect">
            <a:avLst/>
          </a:prstGeom>
          <a:noFill/>
          <a:ln/>
        </p:spPr>
        <p:txBody>
          <a:bodyPr wrap="none" lIns="0" tIns="0" rIns="0" bIns="0" rtlCol="0" anchor="t"/>
          <a:lstStyle/>
          <a:p>
            <a:pPr marL="0" indent="0">
              <a:lnSpc>
                <a:spcPts val="5550"/>
              </a:lnSpc>
              <a:buNone/>
            </a:pPr>
            <a:r>
              <a:rPr lang="en-US" sz="4450" dirty="0">
                <a:solidFill>
                  <a:srgbClr val="F5F0F0"/>
                </a:solidFill>
                <a:latin typeface="Merriweather" pitchFamily="34" charset="0"/>
                <a:ea typeface="Merriweather" pitchFamily="34" charset="-122"/>
                <a:cs typeface="Merriweather" pitchFamily="34" charset="-120"/>
              </a:rPr>
              <a:t>Objective</a:t>
            </a:r>
            <a:endParaRPr lang="en-US" sz="4450" dirty="0"/>
          </a:p>
        </p:txBody>
      </p:sp>
      <p:sp>
        <p:nvSpPr>
          <p:cNvPr id="4" name="Shape 1"/>
          <p:cNvSpPr/>
          <p:nvPr/>
        </p:nvSpPr>
        <p:spPr>
          <a:xfrm>
            <a:off x="796290" y="1878449"/>
            <a:ext cx="7551420" cy="1689973"/>
          </a:xfrm>
          <a:prstGeom prst="roundRect">
            <a:avLst>
              <a:gd name="adj" fmla="val 5655"/>
            </a:avLst>
          </a:prstGeom>
          <a:solidFill>
            <a:srgbClr val="003180"/>
          </a:solidFill>
          <a:ln w="7620">
            <a:solidFill>
              <a:srgbClr val="194A99"/>
            </a:solidFill>
            <a:prstDash val="solid"/>
          </a:ln>
        </p:spPr>
      </p:sp>
      <p:sp>
        <p:nvSpPr>
          <p:cNvPr id="5" name="Text 2"/>
          <p:cNvSpPr/>
          <p:nvPr/>
        </p:nvSpPr>
        <p:spPr>
          <a:xfrm>
            <a:off x="1031319" y="2113478"/>
            <a:ext cx="2844046" cy="355521"/>
          </a:xfrm>
          <a:prstGeom prst="rect">
            <a:avLst/>
          </a:prstGeom>
          <a:noFill/>
          <a:ln/>
        </p:spPr>
        <p:txBody>
          <a:bodyPr wrap="none" lIns="0" tIns="0" rIns="0" bIns="0" rtlCol="0" anchor="t"/>
          <a:lstStyle/>
          <a:p>
            <a:pPr marL="0" indent="0">
              <a:lnSpc>
                <a:spcPts val="2750"/>
              </a:lnSpc>
              <a:buNone/>
            </a:pPr>
            <a:r>
              <a:rPr lang="en-US" sz="2200" dirty="0">
                <a:solidFill>
                  <a:srgbClr val="E2E6E9"/>
                </a:solidFill>
                <a:latin typeface="Merriweather" pitchFamily="34" charset="0"/>
                <a:ea typeface="Merriweather" pitchFamily="34" charset="-122"/>
                <a:cs typeface="Merriweather" pitchFamily="34" charset="-120"/>
              </a:rPr>
              <a:t>Predict Disease</a:t>
            </a:r>
            <a:endParaRPr lang="en-US" sz="2200" dirty="0"/>
          </a:p>
        </p:txBody>
      </p:sp>
      <p:sp>
        <p:nvSpPr>
          <p:cNvPr id="6" name="Text 3"/>
          <p:cNvSpPr/>
          <p:nvPr/>
        </p:nvSpPr>
        <p:spPr>
          <a:xfrm>
            <a:off x="1031319" y="2605445"/>
            <a:ext cx="7081361" cy="727948"/>
          </a:xfrm>
          <a:prstGeom prst="rect">
            <a:avLst/>
          </a:prstGeom>
          <a:noFill/>
          <a:ln/>
        </p:spPr>
        <p:txBody>
          <a:bodyPr wrap="square" lIns="0" tIns="0" rIns="0" bIns="0" rtlCol="0" anchor="t"/>
          <a:lstStyle/>
          <a:p>
            <a:pPr marL="0" indent="0">
              <a:lnSpc>
                <a:spcPts val="2850"/>
              </a:lnSpc>
              <a:buNone/>
            </a:pPr>
            <a:r>
              <a:rPr lang="en-US" sz="1750" dirty="0">
                <a:solidFill>
                  <a:srgbClr val="E2E6E9"/>
                </a:solidFill>
                <a:latin typeface="Merriweather" pitchFamily="34" charset="0"/>
                <a:ea typeface="Merriweather" pitchFamily="34" charset="-122"/>
                <a:cs typeface="Merriweather" pitchFamily="34" charset="-120"/>
              </a:rPr>
              <a:t>Imagine empowering doctors with the ability to predict diseases before they even manifest, potentially saving lives.</a:t>
            </a:r>
            <a:endParaRPr lang="en-US" sz="1750" dirty="0"/>
          </a:p>
        </p:txBody>
      </p:sp>
      <p:sp>
        <p:nvSpPr>
          <p:cNvPr id="7" name="Shape 4"/>
          <p:cNvSpPr/>
          <p:nvPr/>
        </p:nvSpPr>
        <p:spPr>
          <a:xfrm>
            <a:off x="796290" y="3795832"/>
            <a:ext cx="7551420" cy="1689973"/>
          </a:xfrm>
          <a:prstGeom prst="roundRect">
            <a:avLst>
              <a:gd name="adj" fmla="val 5655"/>
            </a:avLst>
          </a:prstGeom>
          <a:solidFill>
            <a:srgbClr val="003180"/>
          </a:solidFill>
          <a:ln w="7620">
            <a:solidFill>
              <a:srgbClr val="194A99"/>
            </a:solidFill>
            <a:prstDash val="solid"/>
          </a:ln>
        </p:spPr>
      </p:sp>
      <p:sp>
        <p:nvSpPr>
          <p:cNvPr id="8" name="Text 5"/>
          <p:cNvSpPr/>
          <p:nvPr/>
        </p:nvSpPr>
        <p:spPr>
          <a:xfrm>
            <a:off x="1031319" y="4030861"/>
            <a:ext cx="2844046" cy="355521"/>
          </a:xfrm>
          <a:prstGeom prst="rect">
            <a:avLst/>
          </a:prstGeom>
          <a:noFill/>
          <a:ln/>
        </p:spPr>
        <p:txBody>
          <a:bodyPr wrap="none" lIns="0" tIns="0" rIns="0" bIns="0" rtlCol="0" anchor="t"/>
          <a:lstStyle/>
          <a:p>
            <a:pPr marL="0" indent="0">
              <a:lnSpc>
                <a:spcPts val="2750"/>
              </a:lnSpc>
              <a:buNone/>
            </a:pPr>
            <a:r>
              <a:rPr lang="en-US" sz="2200" dirty="0">
                <a:solidFill>
                  <a:srgbClr val="E2E6E9"/>
                </a:solidFill>
                <a:latin typeface="Merriweather" pitchFamily="34" charset="0"/>
                <a:ea typeface="Merriweather" pitchFamily="34" charset="-122"/>
                <a:cs typeface="Merriweather" pitchFamily="34" charset="-120"/>
              </a:rPr>
              <a:t>Improve Accuracy</a:t>
            </a:r>
            <a:endParaRPr lang="en-US" sz="2200" dirty="0"/>
          </a:p>
        </p:txBody>
      </p:sp>
      <p:sp>
        <p:nvSpPr>
          <p:cNvPr id="9" name="Text 6"/>
          <p:cNvSpPr/>
          <p:nvPr/>
        </p:nvSpPr>
        <p:spPr>
          <a:xfrm>
            <a:off x="1031319" y="4522827"/>
            <a:ext cx="7081361" cy="727948"/>
          </a:xfrm>
          <a:prstGeom prst="rect">
            <a:avLst/>
          </a:prstGeom>
          <a:noFill/>
          <a:ln/>
        </p:spPr>
        <p:txBody>
          <a:bodyPr wrap="square" lIns="0" tIns="0" rIns="0" bIns="0" rtlCol="0" anchor="t"/>
          <a:lstStyle/>
          <a:p>
            <a:pPr marL="0" indent="0">
              <a:lnSpc>
                <a:spcPts val="2850"/>
              </a:lnSpc>
              <a:buNone/>
            </a:pPr>
            <a:r>
              <a:rPr lang="en-US" sz="1750" dirty="0">
                <a:solidFill>
                  <a:srgbClr val="E2E6E9"/>
                </a:solidFill>
                <a:latin typeface="Merriweather" pitchFamily="34" charset="0"/>
                <a:ea typeface="Merriweather" pitchFamily="34" charset="-122"/>
                <a:cs typeface="Merriweather" pitchFamily="34" charset="-120"/>
              </a:rPr>
              <a:t>Imagine a future where medical diagnosis is more accurate than ever before, leaving no room for doubt.</a:t>
            </a:r>
            <a:endParaRPr lang="en-US" sz="1750" dirty="0"/>
          </a:p>
        </p:txBody>
      </p:sp>
      <p:sp>
        <p:nvSpPr>
          <p:cNvPr id="10" name="Shape 7"/>
          <p:cNvSpPr/>
          <p:nvPr/>
        </p:nvSpPr>
        <p:spPr>
          <a:xfrm>
            <a:off x="796290" y="5713214"/>
            <a:ext cx="7551420" cy="1689973"/>
          </a:xfrm>
          <a:prstGeom prst="roundRect">
            <a:avLst>
              <a:gd name="adj" fmla="val 5655"/>
            </a:avLst>
          </a:prstGeom>
          <a:solidFill>
            <a:srgbClr val="003180"/>
          </a:solidFill>
          <a:ln w="7620">
            <a:solidFill>
              <a:srgbClr val="194A99"/>
            </a:solidFill>
            <a:prstDash val="solid"/>
          </a:ln>
        </p:spPr>
      </p:sp>
      <p:sp>
        <p:nvSpPr>
          <p:cNvPr id="11" name="Text 8"/>
          <p:cNvSpPr/>
          <p:nvPr/>
        </p:nvSpPr>
        <p:spPr>
          <a:xfrm>
            <a:off x="1031319" y="5948243"/>
            <a:ext cx="2844046" cy="355521"/>
          </a:xfrm>
          <a:prstGeom prst="rect">
            <a:avLst/>
          </a:prstGeom>
          <a:noFill/>
          <a:ln/>
        </p:spPr>
        <p:txBody>
          <a:bodyPr wrap="none" lIns="0" tIns="0" rIns="0" bIns="0" rtlCol="0" anchor="t"/>
          <a:lstStyle/>
          <a:p>
            <a:pPr marL="0" indent="0">
              <a:lnSpc>
                <a:spcPts val="2750"/>
              </a:lnSpc>
              <a:buNone/>
            </a:pPr>
            <a:r>
              <a:rPr lang="en-US" sz="2200" dirty="0">
                <a:solidFill>
                  <a:srgbClr val="E2E6E9"/>
                </a:solidFill>
                <a:latin typeface="Merriweather" pitchFamily="34" charset="0"/>
                <a:ea typeface="Merriweather" pitchFamily="34" charset="-122"/>
                <a:cs typeface="Merriweather" pitchFamily="34" charset="-120"/>
              </a:rPr>
              <a:t>Early Detection</a:t>
            </a:r>
            <a:endParaRPr lang="en-US" sz="2200" dirty="0"/>
          </a:p>
        </p:txBody>
      </p:sp>
      <p:sp>
        <p:nvSpPr>
          <p:cNvPr id="12" name="Text 9"/>
          <p:cNvSpPr/>
          <p:nvPr/>
        </p:nvSpPr>
        <p:spPr>
          <a:xfrm>
            <a:off x="1031319" y="6440210"/>
            <a:ext cx="7081361" cy="727948"/>
          </a:xfrm>
          <a:prstGeom prst="rect">
            <a:avLst/>
          </a:prstGeom>
          <a:noFill/>
          <a:ln/>
        </p:spPr>
        <p:txBody>
          <a:bodyPr wrap="square" lIns="0" tIns="0" rIns="0" bIns="0" rtlCol="0" anchor="t"/>
          <a:lstStyle/>
          <a:p>
            <a:pPr marL="0" indent="0">
              <a:lnSpc>
                <a:spcPts val="2850"/>
              </a:lnSpc>
              <a:buNone/>
            </a:pPr>
            <a:r>
              <a:rPr lang="en-US" sz="1750" dirty="0">
                <a:solidFill>
                  <a:srgbClr val="E2E6E9"/>
                </a:solidFill>
                <a:latin typeface="Merriweather" pitchFamily="34" charset="0"/>
                <a:ea typeface="Merriweather" pitchFamily="34" charset="-122"/>
                <a:cs typeface="Merriweather" pitchFamily="34" charset="-120"/>
              </a:rPr>
              <a:t>Imagine catching diseases early, when they are most treatable, giving patients the best chance at a healthy future.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B24E35-7D59-5AFE-4D2F-6E49E94D156D}"/>
              </a:ext>
            </a:extLst>
          </p:cNvPr>
          <p:cNvSpPr txBox="1"/>
          <p:nvPr/>
        </p:nvSpPr>
        <p:spPr>
          <a:xfrm>
            <a:off x="989704" y="1753494"/>
            <a:ext cx="12941449" cy="3416320"/>
          </a:xfrm>
          <a:prstGeom prst="rect">
            <a:avLst/>
          </a:prstGeom>
          <a:noFill/>
        </p:spPr>
        <p:txBody>
          <a:bodyPr wrap="square" rtlCol="0">
            <a:spAutoFit/>
          </a:bodyPr>
          <a:lstStyle/>
          <a:p>
            <a:pPr algn="ctr"/>
            <a:r>
              <a:rPr lang="en-US" sz="3600" dirty="0">
                <a:solidFill>
                  <a:schemeClr val="bg1"/>
                </a:solidFill>
                <a:latin typeface="Merriweather" panose="00000500000000000000" pitchFamily="2" charset="0"/>
              </a:rPr>
              <a:t>PROBLEM STATEMENT</a:t>
            </a:r>
          </a:p>
          <a:p>
            <a:endParaRPr lang="en-US" dirty="0">
              <a:solidFill>
                <a:schemeClr val="bg1"/>
              </a:solidFill>
            </a:endParaRPr>
          </a:p>
          <a:p>
            <a:endParaRPr lang="en-US" dirty="0">
              <a:solidFill>
                <a:schemeClr val="bg1"/>
              </a:solidFill>
            </a:endParaRPr>
          </a:p>
          <a:p>
            <a:r>
              <a:rPr lang="en-US" dirty="0">
                <a:solidFill>
                  <a:schemeClr val="bg1"/>
                </a:solidFill>
              </a:rPr>
              <a:t>Healthcare systems globally are under immense pressure to deliver timely, accurate diagnoses for various diseases. Conventional diagnostic approaches often involve physical tests, laboratory work, and specialized medical expertise, which may not be readily available to everyone, especially in under resourced areas. Early detection is vital for diseases like diabetes, heart disease, Parkinson’s, malaria, and chickenpox, as it can significantly reduce morbidity and mortality rates. However, delays in diagnosis due to accessibility issues or prolonged testing processes can result in disease progression, increased healthcare costs, and poorer patient outcomes. The challenge is to develop a system that can efficiently predict the likelihood of these diseases using available patient data and common health indicators. Such a tool would benefit healthcare providers by supplementing their diagnostic efforts and offering preliminary screening for at-risk individuals, thus allowing for faster intervention and better management of healthcare resources.</a:t>
            </a:r>
            <a:endParaRPr lang="en-IN" dirty="0">
              <a:solidFill>
                <a:schemeClr val="bg1"/>
              </a:solidFill>
            </a:endParaRPr>
          </a:p>
        </p:txBody>
      </p:sp>
      <p:pic>
        <p:nvPicPr>
          <p:cNvPr id="4" name="Picture 3">
            <a:extLst>
              <a:ext uri="{FF2B5EF4-FFF2-40B4-BE49-F238E27FC236}">
                <a16:creationId xmlns:a16="http://schemas.microsoft.com/office/drawing/2014/main" id="{A32E2D1F-B0E2-4C64-F850-1827D5CCD06E}"/>
              </a:ext>
            </a:extLst>
          </p:cNvPr>
          <p:cNvPicPr>
            <a:picLocks noChangeAspect="1"/>
          </p:cNvPicPr>
          <p:nvPr/>
        </p:nvPicPr>
        <p:blipFill>
          <a:blip r:embed="rId2"/>
          <a:stretch>
            <a:fillRect/>
          </a:stretch>
        </p:blipFill>
        <p:spPr>
          <a:xfrm>
            <a:off x="10448341" y="7315072"/>
            <a:ext cx="4182059" cy="914528"/>
          </a:xfrm>
          <a:prstGeom prst="rect">
            <a:avLst/>
          </a:prstGeom>
        </p:spPr>
      </p:pic>
    </p:spTree>
    <p:extLst>
      <p:ext uri="{BB962C8B-B14F-4D97-AF65-F5344CB8AC3E}">
        <p14:creationId xmlns:p14="http://schemas.microsoft.com/office/powerpoint/2010/main" val="4177792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7B1390-3797-C18E-CD32-B637218A4462}"/>
              </a:ext>
            </a:extLst>
          </p:cNvPr>
          <p:cNvSpPr txBox="1"/>
          <p:nvPr/>
        </p:nvSpPr>
        <p:spPr>
          <a:xfrm rot="10800000" flipH="1" flipV="1">
            <a:off x="1043491" y="1698422"/>
            <a:ext cx="13382513" cy="3416320"/>
          </a:xfrm>
          <a:prstGeom prst="rect">
            <a:avLst/>
          </a:prstGeom>
          <a:noFill/>
        </p:spPr>
        <p:txBody>
          <a:bodyPr wrap="square" rtlCol="0">
            <a:spAutoFit/>
          </a:bodyPr>
          <a:lstStyle/>
          <a:p>
            <a:pPr algn="ctr"/>
            <a:r>
              <a:rPr lang="en-US" sz="3600" dirty="0">
                <a:solidFill>
                  <a:schemeClr val="bg1"/>
                </a:solidFill>
                <a:latin typeface="Merriweather" panose="00000500000000000000" pitchFamily="2" charset="0"/>
              </a:rPr>
              <a:t>PROPOSED SOLUTION</a:t>
            </a:r>
          </a:p>
          <a:p>
            <a:pPr algn="ctr"/>
            <a:endParaRPr lang="en-US" sz="3600" dirty="0">
              <a:solidFill>
                <a:schemeClr val="bg1"/>
              </a:solidFill>
            </a:endParaRPr>
          </a:p>
          <a:p>
            <a:r>
              <a:rPr lang="en-US" dirty="0">
                <a:solidFill>
                  <a:schemeClr val="bg1"/>
                </a:solidFill>
              </a:rPr>
              <a:t>This project proposes a machine learning-based solution that can predict multiple diseases—diabetes, heart disease, Parkinson’s disease, malaria, and chickenpox—based on relevant health parameters. By analyzing patterns in health data, machine learning algorithms can assist in identifying early signs of these diseases. The proposed system will provide a single, user-friendly interface where users can input health-related data, such as blood pressure, cholesterol levels, vocal features, or symptoms like fever and rash. The application leverages supervised learning techniques, trained on publicly available datasets for each disease. Different algorithms are evaluated to find the most accurate model for each disease category. The final system incorporates these models, allowing healthcare professionals and patients to input data and receive immediate predictions regarding the risk level for each disease. The goal is to develop a quick, accessible, and accurate tool for multi-disease prediction, with potential integration into telemedicine platforms. </a:t>
            </a:r>
            <a:endParaRPr lang="en-IN" dirty="0">
              <a:solidFill>
                <a:schemeClr val="bg1"/>
              </a:solidFill>
            </a:endParaRPr>
          </a:p>
        </p:txBody>
      </p:sp>
      <p:pic>
        <p:nvPicPr>
          <p:cNvPr id="3" name="Picture 2">
            <a:extLst>
              <a:ext uri="{FF2B5EF4-FFF2-40B4-BE49-F238E27FC236}">
                <a16:creationId xmlns:a16="http://schemas.microsoft.com/office/drawing/2014/main" id="{CD3F1B02-E3FA-408A-AA2A-16BBC460BC98}"/>
              </a:ext>
            </a:extLst>
          </p:cNvPr>
          <p:cNvPicPr>
            <a:picLocks noChangeAspect="1"/>
          </p:cNvPicPr>
          <p:nvPr/>
        </p:nvPicPr>
        <p:blipFill>
          <a:blip r:embed="rId2"/>
          <a:stretch>
            <a:fillRect/>
          </a:stretch>
        </p:blipFill>
        <p:spPr>
          <a:xfrm>
            <a:off x="10448341" y="7315072"/>
            <a:ext cx="4182059" cy="914528"/>
          </a:xfrm>
          <a:prstGeom prst="rect">
            <a:avLst/>
          </a:prstGeom>
        </p:spPr>
      </p:pic>
    </p:spTree>
    <p:extLst>
      <p:ext uri="{BB962C8B-B14F-4D97-AF65-F5344CB8AC3E}">
        <p14:creationId xmlns:p14="http://schemas.microsoft.com/office/powerpoint/2010/main" val="2925920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0564" y="551140"/>
            <a:ext cx="5004197" cy="625435"/>
          </a:xfrm>
          <a:prstGeom prst="rect">
            <a:avLst/>
          </a:prstGeom>
          <a:noFill/>
          <a:ln/>
        </p:spPr>
        <p:txBody>
          <a:bodyPr wrap="none" lIns="0" tIns="0" rIns="0" bIns="0" rtlCol="0" anchor="t"/>
          <a:lstStyle/>
          <a:p>
            <a:pPr marL="0" indent="0">
              <a:lnSpc>
                <a:spcPts val="4900"/>
              </a:lnSpc>
              <a:buNone/>
            </a:pPr>
            <a:r>
              <a:rPr lang="en-US" sz="3900" dirty="0">
                <a:solidFill>
                  <a:srgbClr val="F5F0F0"/>
                </a:solidFill>
                <a:latin typeface="Merriweather" pitchFamily="34" charset="0"/>
                <a:ea typeface="Merriweather" pitchFamily="34" charset="-122"/>
                <a:cs typeface="Merriweather" pitchFamily="34" charset="-120"/>
              </a:rPr>
              <a:t>Diabetes Prediction</a:t>
            </a:r>
            <a:endParaRPr lang="en-US" sz="3900" dirty="0"/>
          </a:p>
        </p:txBody>
      </p:sp>
      <p:pic>
        <p:nvPicPr>
          <p:cNvPr id="4" name="Image 1" descr="preencoded.png"/>
          <p:cNvPicPr>
            <a:picLocks noChangeAspect="1"/>
          </p:cNvPicPr>
          <p:nvPr/>
        </p:nvPicPr>
        <p:blipFill>
          <a:blip r:embed="rId4"/>
          <a:stretch>
            <a:fillRect/>
          </a:stretch>
        </p:blipFill>
        <p:spPr>
          <a:xfrm>
            <a:off x="700564" y="1476732"/>
            <a:ext cx="500420" cy="500420"/>
          </a:xfrm>
          <a:prstGeom prst="rect">
            <a:avLst/>
          </a:prstGeom>
        </p:spPr>
      </p:pic>
      <p:sp>
        <p:nvSpPr>
          <p:cNvPr id="5" name="Text 1"/>
          <p:cNvSpPr/>
          <p:nvPr/>
        </p:nvSpPr>
        <p:spPr>
          <a:xfrm>
            <a:off x="700564" y="2177296"/>
            <a:ext cx="2502098" cy="312777"/>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Blood Sugar</a:t>
            </a:r>
            <a:endParaRPr lang="en-US" sz="1950" dirty="0"/>
          </a:p>
        </p:txBody>
      </p:sp>
      <p:sp>
        <p:nvSpPr>
          <p:cNvPr id="6" name="Text 2"/>
          <p:cNvSpPr/>
          <p:nvPr/>
        </p:nvSpPr>
        <p:spPr>
          <a:xfrm>
            <a:off x="700564" y="2610088"/>
            <a:ext cx="7742873" cy="640318"/>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The model analyzes blood sugar levels, insulin resistance, and other related factors.</a:t>
            </a:r>
            <a:endParaRPr lang="en-US" sz="1550" dirty="0"/>
          </a:p>
        </p:txBody>
      </p:sp>
      <p:pic>
        <p:nvPicPr>
          <p:cNvPr id="7" name="Image 2" descr="preencoded.png"/>
          <p:cNvPicPr>
            <a:picLocks noChangeAspect="1"/>
          </p:cNvPicPr>
          <p:nvPr/>
        </p:nvPicPr>
        <p:blipFill>
          <a:blip r:embed="rId5"/>
          <a:stretch>
            <a:fillRect/>
          </a:stretch>
        </p:blipFill>
        <p:spPr>
          <a:xfrm>
            <a:off x="700564" y="3850838"/>
            <a:ext cx="500420" cy="500420"/>
          </a:xfrm>
          <a:prstGeom prst="rect">
            <a:avLst/>
          </a:prstGeom>
        </p:spPr>
      </p:pic>
      <p:sp>
        <p:nvSpPr>
          <p:cNvPr id="8" name="Text 3"/>
          <p:cNvSpPr/>
          <p:nvPr/>
        </p:nvSpPr>
        <p:spPr>
          <a:xfrm>
            <a:off x="700564" y="4551402"/>
            <a:ext cx="2502098" cy="312777"/>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Body Mass Index</a:t>
            </a:r>
            <a:endParaRPr lang="en-US" sz="1950" dirty="0"/>
          </a:p>
        </p:txBody>
      </p:sp>
      <p:sp>
        <p:nvSpPr>
          <p:cNvPr id="9" name="Text 4"/>
          <p:cNvSpPr/>
          <p:nvPr/>
        </p:nvSpPr>
        <p:spPr>
          <a:xfrm>
            <a:off x="700564" y="4984194"/>
            <a:ext cx="7742873" cy="640318"/>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BMI and other weight-related indicators are crucial for assessing diabetes risk.</a:t>
            </a:r>
            <a:endParaRPr lang="en-US" sz="1550" dirty="0"/>
          </a:p>
        </p:txBody>
      </p:sp>
      <p:pic>
        <p:nvPicPr>
          <p:cNvPr id="10" name="Image 3" descr="preencoded.png"/>
          <p:cNvPicPr>
            <a:picLocks noChangeAspect="1"/>
          </p:cNvPicPr>
          <p:nvPr/>
        </p:nvPicPr>
        <p:blipFill>
          <a:blip r:embed="rId6"/>
          <a:stretch>
            <a:fillRect/>
          </a:stretch>
        </p:blipFill>
        <p:spPr>
          <a:xfrm>
            <a:off x="700564" y="6224945"/>
            <a:ext cx="500420" cy="500420"/>
          </a:xfrm>
          <a:prstGeom prst="rect">
            <a:avLst/>
          </a:prstGeom>
        </p:spPr>
      </p:pic>
      <p:sp>
        <p:nvSpPr>
          <p:cNvPr id="11" name="Text 5"/>
          <p:cNvSpPr/>
          <p:nvPr/>
        </p:nvSpPr>
        <p:spPr>
          <a:xfrm>
            <a:off x="700564" y="6925508"/>
            <a:ext cx="2502098" cy="312777"/>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Family History</a:t>
            </a:r>
            <a:endParaRPr lang="en-US" sz="1950" dirty="0"/>
          </a:p>
        </p:txBody>
      </p:sp>
      <p:sp>
        <p:nvSpPr>
          <p:cNvPr id="12" name="Text 6"/>
          <p:cNvSpPr/>
          <p:nvPr/>
        </p:nvSpPr>
        <p:spPr>
          <a:xfrm>
            <a:off x="700564" y="7358301"/>
            <a:ext cx="7742873" cy="320159"/>
          </a:xfrm>
          <a:prstGeom prst="rect">
            <a:avLst/>
          </a:prstGeom>
          <a:noFill/>
          <a:ln/>
        </p:spPr>
        <p:txBody>
          <a:bodyPr wrap="non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Genetic predisposition plays a significant role in diabetes development.</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185029" y="694015"/>
            <a:ext cx="7500580" cy="771525"/>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Heart Disease Prediction</a:t>
            </a:r>
            <a:endParaRPr lang="en-US" sz="4850" dirty="0"/>
          </a:p>
        </p:txBody>
      </p:sp>
      <p:pic>
        <p:nvPicPr>
          <p:cNvPr id="3" name="Image 0" descr="preencoded.png"/>
          <p:cNvPicPr>
            <a:picLocks noChangeAspect="1"/>
          </p:cNvPicPr>
          <p:nvPr/>
        </p:nvPicPr>
        <p:blipFill>
          <a:blip r:embed="rId3"/>
          <a:stretch>
            <a:fillRect/>
          </a:stretch>
        </p:blipFill>
        <p:spPr>
          <a:xfrm>
            <a:off x="3238500" y="1959293"/>
            <a:ext cx="2022872" cy="1817608"/>
          </a:xfrm>
          <a:prstGeom prst="rect">
            <a:avLst/>
          </a:prstGeom>
        </p:spPr>
      </p:pic>
      <p:sp>
        <p:nvSpPr>
          <p:cNvPr id="4" name="Text 1"/>
          <p:cNvSpPr/>
          <p:nvPr/>
        </p:nvSpPr>
        <p:spPr>
          <a:xfrm>
            <a:off x="4181951" y="2856786"/>
            <a:ext cx="135850" cy="493752"/>
          </a:xfrm>
          <a:prstGeom prst="rect">
            <a:avLst/>
          </a:prstGeom>
          <a:noFill/>
          <a:ln/>
        </p:spPr>
        <p:txBody>
          <a:bodyPr wrap="none" lIns="0" tIns="0" rIns="0" bIns="0" rtlCol="0" anchor="t"/>
          <a:lstStyle/>
          <a:p>
            <a:pPr marL="0" indent="0" algn="ctr">
              <a:lnSpc>
                <a:spcPts val="3850"/>
              </a:lnSpc>
              <a:buNone/>
            </a:pPr>
            <a:r>
              <a:rPr lang="en-US" sz="2400" dirty="0">
                <a:solidFill>
                  <a:srgbClr val="E2E6E9"/>
                </a:solidFill>
                <a:latin typeface="Merriweather" pitchFamily="34" charset="0"/>
                <a:ea typeface="Merriweather" pitchFamily="34" charset="-122"/>
                <a:cs typeface="Merriweather" pitchFamily="34" charset="-120"/>
              </a:rPr>
              <a:t>1</a:t>
            </a:r>
            <a:endParaRPr lang="en-US" sz="2400" dirty="0"/>
          </a:p>
        </p:txBody>
      </p:sp>
      <p:sp>
        <p:nvSpPr>
          <p:cNvPr id="5" name="Text 2"/>
          <p:cNvSpPr/>
          <p:nvPr/>
        </p:nvSpPr>
        <p:spPr>
          <a:xfrm>
            <a:off x="5508188" y="2206109"/>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Risk Factors</a:t>
            </a:r>
            <a:endParaRPr lang="en-US" sz="2400" dirty="0"/>
          </a:p>
        </p:txBody>
      </p:sp>
      <p:sp>
        <p:nvSpPr>
          <p:cNvPr id="6" name="Text 3"/>
          <p:cNvSpPr/>
          <p:nvPr/>
        </p:nvSpPr>
        <p:spPr>
          <a:xfrm>
            <a:off x="5508188" y="2739985"/>
            <a:ext cx="7690247" cy="790099"/>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Age, smoking, cholesterol, and family history are major risk factors.</a:t>
            </a:r>
            <a:endParaRPr lang="en-US" sz="1900" dirty="0"/>
          </a:p>
        </p:txBody>
      </p:sp>
      <p:sp>
        <p:nvSpPr>
          <p:cNvPr id="7" name="Shape 4"/>
          <p:cNvSpPr/>
          <p:nvPr/>
        </p:nvSpPr>
        <p:spPr>
          <a:xfrm>
            <a:off x="5323046" y="3792498"/>
            <a:ext cx="8060531" cy="15240"/>
          </a:xfrm>
          <a:prstGeom prst="roundRect">
            <a:avLst>
              <a:gd name="adj" fmla="val 680400"/>
            </a:avLst>
          </a:prstGeom>
          <a:solidFill>
            <a:srgbClr val="194A99"/>
          </a:solidFill>
          <a:ln/>
        </p:spPr>
      </p:sp>
      <p:pic>
        <p:nvPicPr>
          <p:cNvPr id="8" name="Image 1" descr="preencoded.png"/>
          <p:cNvPicPr>
            <a:picLocks noChangeAspect="1"/>
          </p:cNvPicPr>
          <p:nvPr/>
        </p:nvPicPr>
        <p:blipFill>
          <a:blip r:embed="rId4"/>
          <a:stretch>
            <a:fillRect/>
          </a:stretch>
        </p:blipFill>
        <p:spPr>
          <a:xfrm>
            <a:off x="2227064" y="3838575"/>
            <a:ext cx="4045863" cy="1817608"/>
          </a:xfrm>
          <a:prstGeom prst="rect">
            <a:avLst/>
          </a:prstGeom>
        </p:spPr>
      </p:pic>
      <p:sp>
        <p:nvSpPr>
          <p:cNvPr id="9" name="Text 5"/>
          <p:cNvSpPr/>
          <p:nvPr/>
        </p:nvSpPr>
        <p:spPr>
          <a:xfrm>
            <a:off x="4157663" y="4500443"/>
            <a:ext cx="184666" cy="493752"/>
          </a:xfrm>
          <a:prstGeom prst="rect">
            <a:avLst/>
          </a:prstGeom>
          <a:noFill/>
          <a:ln/>
        </p:spPr>
        <p:txBody>
          <a:bodyPr wrap="none" lIns="0" tIns="0" rIns="0" bIns="0" rtlCol="0" anchor="t"/>
          <a:lstStyle/>
          <a:p>
            <a:pPr marL="0" indent="0" algn="ctr">
              <a:lnSpc>
                <a:spcPts val="3850"/>
              </a:lnSpc>
              <a:buNone/>
            </a:pPr>
            <a:r>
              <a:rPr lang="en-US" sz="2400" dirty="0">
                <a:solidFill>
                  <a:srgbClr val="E2E6E9"/>
                </a:solidFill>
                <a:latin typeface="Merriweather" pitchFamily="34" charset="0"/>
                <a:ea typeface="Merriweather" pitchFamily="34" charset="-122"/>
                <a:cs typeface="Merriweather" pitchFamily="34" charset="-120"/>
              </a:rPr>
              <a:t>2</a:t>
            </a:r>
            <a:endParaRPr lang="en-US" sz="2400" dirty="0"/>
          </a:p>
        </p:txBody>
      </p:sp>
      <p:sp>
        <p:nvSpPr>
          <p:cNvPr id="10" name="Text 6"/>
          <p:cNvSpPr/>
          <p:nvPr/>
        </p:nvSpPr>
        <p:spPr>
          <a:xfrm>
            <a:off x="6519743" y="4085392"/>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Cardiac Data</a:t>
            </a:r>
            <a:endParaRPr lang="en-US" sz="2400" dirty="0"/>
          </a:p>
        </p:txBody>
      </p:sp>
      <p:sp>
        <p:nvSpPr>
          <p:cNvPr id="11" name="Text 7"/>
          <p:cNvSpPr/>
          <p:nvPr/>
        </p:nvSpPr>
        <p:spPr>
          <a:xfrm>
            <a:off x="6519743" y="4619268"/>
            <a:ext cx="6678692" cy="790099"/>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The model analyzes electrocardiograms, blood pressure, and heart rate.</a:t>
            </a:r>
            <a:endParaRPr lang="en-US" sz="1900" dirty="0"/>
          </a:p>
        </p:txBody>
      </p:sp>
      <p:sp>
        <p:nvSpPr>
          <p:cNvPr id="12" name="Shape 8"/>
          <p:cNvSpPr/>
          <p:nvPr/>
        </p:nvSpPr>
        <p:spPr>
          <a:xfrm>
            <a:off x="6334601" y="5671780"/>
            <a:ext cx="7048976" cy="15240"/>
          </a:xfrm>
          <a:prstGeom prst="roundRect">
            <a:avLst>
              <a:gd name="adj" fmla="val 680400"/>
            </a:avLst>
          </a:prstGeom>
          <a:solidFill>
            <a:srgbClr val="194A99"/>
          </a:solidFill>
          <a:ln/>
        </p:spPr>
      </p:sp>
      <p:pic>
        <p:nvPicPr>
          <p:cNvPr id="13" name="Image 2" descr="preencoded.png"/>
          <p:cNvPicPr>
            <a:picLocks noChangeAspect="1"/>
          </p:cNvPicPr>
          <p:nvPr/>
        </p:nvPicPr>
        <p:blipFill>
          <a:blip r:embed="rId5"/>
          <a:stretch>
            <a:fillRect/>
          </a:stretch>
        </p:blipFill>
        <p:spPr>
          <a:xfrm>
            <a:off x="1215628" y="5717858"/>
            <a:ext cx="6068735" cy="1817608"/>
          </a:xfrm>
          <a:prstGeom prst="rect">
            <a:avLst/>
          </a:prstGeom>
        </p:spPr>
      </p:pic>
      <p:sp>
        <p:nvSpPr>
          <p:cNvPr id="14" name="Text 9"/>
          <p:cNvSpPr/>
          <p:nvPr/>
        </p:nvSpPr>
        <p:spPr>
          <a:xfrm>
            <a:off x="4163497" y="6379726"/>
            <a:ext cx="172879" cy="493752"/>
          </a:xfrm>
          <a:prstGeom prst="rect">
            <a:avLst/>
          </a:prstGeom>
          <a:noFill/>
          <a:ln/>
        </p:spPr>
        <p:txBody>
          <a:bodyPr wrap="none" lIns="0" tIns="0" rIns="0" bIns="0" rtlCol="0" anchor="t"/>
          <a:lstStyle/>
          <a:p>
            <a:pPr marL="0" indent="0" algn="ctr">
              <a:lnSpc>
                <a:spcPts val="3850"/>
              </a:lnSpc>
              <a:buNone/>
            </a:pPr>
            <a:r>
              <a:rPr lang="en-US" sz="2400" dirty="0">
                <a:solidFill>
                  <a:srgbClr val="E2E6E9"/>
                </a:solidFill>
                <a:latin typeface="Merriweather" pitchFamily="34" charset="0"/>
                <a:ea typeface="Merriweather" pitchFamily="34" charset="-122"/>
                <a:cs typeface="Merriweather" pitchFamily="34" charset="-120"/>
              </a:rPr>
              <a:t>3</a:t>
            </a:r>
            <a:endParaRPr lang="en-US" sz="2400" dirty="0"/>
          </a:p>
        </p:txBody>
      </p:sp>
      <p:sp>
        <p:nvSpPr>
          <p:cNvPr id="15" name="Text 10"/>
          <p:cNvSpPr/>
          <p:nvPr/>
        </p:nvSpPr>
        <p:spPr>
          <a:xfrm>
            <a:off x="7531179" y="5964674"/>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Prediction</a:t>
            </a:r>
            <a:endParaRPr lang="en-US" sz="2400" dirty="0"/>
          </a:p>
        </p:txBody>
      </p:sp>
      <p:sp>
        <p:nvSpPr>
          <p:cNvPr id="16" name="Text 11"/>
          <p:cNvSpPr/>
          <p:nvPr/>
        </p:nvSpPr>
        <p:spPr>
          <a:xfrm>
            <a:off x="7531179" y="6498550"/>
            <a:ext cx="5667256" cy="790099"/>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The model predicts the likelihood of heart disease development.</a:t>
            </a:r>
            <a:endParaRPr lang="en-US" sz="1900" dirty="0"/>
          </a:p>
        </p:txBody>
      </p:sp>
      <p:pic>
        <p:nvPicPr>
          <p:cNvPr id="17" name="Picture 16">
            <a:extLst>
              <a:ext uri="{FF2B5EF4-FFF2-40B4-BE49-F238E27FC236}">
                <a16:creationId xmlns:a16="http://schemas.microsoft.com/office/drawing/2014/main" id="{10BB9B31-700E-84C5-1BC4-FE00E59C5EAB}"/>
              </a:ext>
            </a:extLst>
          </p:cNvPr>
          <p:cNvPicPr>
            <a:picLocks noChangeAspect="1"/>
          </p:cNvPicPr>
          <p:nvPr/>
        </p:nvPicPr>
        <p:blipFill>
          <a:blip r:embed="rId6"/>
          <a:stretch>
            <a:fillRect/>
          </a:stretch>
        </p:blipFill>
        <p:spPr>
          <a:xfrm>
            <a:off x="10808833" y="7687439"/>
            <a:ext cx="3705836" cy="54216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29947"/>
          </a:xfrm>
          <a:prstGeom prst="rect">
            <a:avLst/>
          </a:prstGeom>
        </p:spPr>
      </p:pic>
      <p:sp>
        <p:nvSpPr>
          <p:cNvPr id="3" name="Text 0"/>
          <p:cNvSpPr/>
          <p:nvPr/>
        </p:nvSpPr>
        <p:spPr>
          <a:xfrm>
            <a:off x="1185029" y="2964537"/>
            <a:ext cx="7240310" cy="607457"/>
          </a:xfrm>
          <a:prstGeom prst="rect">
            <a:avLst/>
          </a:prstGeom>
          <a:noFill/>
          <a:ln/>
        </p:spPr>
        <p:txBody>
          <a:bodyPr wrap="none" lIns="0" tIns="0" rIns="0" bIns="0" rtlCol="0" anchor="t"/>
          <a:lstStyle/>
          <a:p>
            <a:pPr marL="0" indent="0">
              <a:lnSpc>
                <a:spcPts val="4750"/>
              </a:lnSpc>
              <a:buNone/>
            </a:pPr>
            <a:r>
              <a:rPr lang="en-US" sz="3800" dirty="0">
                <a:solidFill>
                  <a:srgbClr val="F5F0F0"/>
                </a:solidFill>
                <a:latin typeface="Merriweather" pitchFamily="34" charset="0"/>
                <a:ea typeface="Merriweather" pitchFamily="34" charset="-122"/>
                <a:cs typeface="Merriweather" pitchFamily="34" charset="-120"/>
              </a:rPr>
              <a:t>Parkinsons Disease Prediction</a:t>
            </a:r>
            <a:endParaRPr lang="en-US" sz="3800" dirty="0"/>
          </a:p>
        </p:txBody>
      </p:sp>
      <p:sp>
        <p:nvSpPr>
          <p:cNvPr id="4" name="Shape 1"/>
          <p:cNvSpPr/>
          <p:nvPr/>
        </p:nvSpPr>
        <p:spPr>
          <a:xfrm>
            <a:off x="1185029" y="5780603"/>
            <a:ext cx="12260223" cy="22860"/>
          </a:xfrm>
          <a:prstGeom prst="roundRect">
            <a:avLst>
              <a:gd name="adj" fmla="val 357162"/>
            </a:avLst>
          </a:prstGeom>
          <a:solidFill>
            <a:srgbClr val="194A99"/>
          </a:solidFill>
          <a:ln/>
        </p:spPr>
      </p:sp>
      <p:sp>
        <p:nvSpPr>
          <p:cNvPr id="5" name="Shape 2"/>
          <p:cNvSpPr/>
          <p:nvPr/>
        </p:nvSpPr>
        <p:spPr>
          <a:xfrm>
            <a:off x="4189928" y="5100340"/>
            <a:ext cx="22860" cy="680323"/>
          </a:xfrm>
          <a:prstGeom prst="roundRect">
            <a:avLst>
              <a:gd name="adj" fmla="val 357162"/>
            </a:avLst>
          </a:prstGeom>
          <a:solidFill>
            <a:srgbClr val="194A99"/>
          </a:solidFill>
          <a:ln/>
        </p:spPr>
      </p:sp>
      <p:sp>
        <p:nvSpPr>
          <p:cNvPr id="6" name="Shape 3"/>
          <p:cNvSpPr/>
          <p:nvPr/>
        </p:nvSpPr>
        <p:spPr>
          <a:xfrm>
            <a:off x="3982760" y="5561945"/>
            <a:ext cx="437317" cy="437317"/>
          </a:xfrm>
          <a:prstGeom prst="roundRect">
            <a:avLst>
              <a:gd name="adj" fmla="val 18670"/>
            </a:avLst>
          </a:prstGeom>
          <a:solidFill>
            <a:srgbClr val="003180"/>
          </a:solidFill>
          <a:ln w="7620">
            <a:solidFill>
              <a:srgbClr val="194A99"/>
            </a:solidFill>
            <a:prstDash val="solid"/>
          </a:ln>
        </p:spPr>
      </p:sp>
      <p:sp>
        <p:nvSpPr>
          <p:cNvPr id="7" name="Text 4"/>
          <p:cNvSpPr/>
          <p:nvPr/>
        </p:nvSpPr>
        <p:spPr>
          <a:xfrm>
            <a:off x="4137184" y="5634811"/>
            <a:ext cx="128349" cy="291584"/>
          </a:xfrm>
          <a:prstGeom prst="rect">
            <a:avLst/>
          </a:prstGeom>
          <a:noFill/>
          <a:ln/>
        </p:spPr>
        <p:txBody>
          <a:bodyPr wrap="none" lIns="0" tIns="0" rIns="0" bIns="0" rtlCol="0" anchor="t"/>
          <a:lstStyle/>
          <a:p>
            <a:pPr marL="0" indent="0" algn="ctr">
              <a:lnSpc>
                <a:spcPts val="2250"/>
              </a:lnSpc>
              <a:buNone/>
            </a:pPr>
            <a:r>
              <a:rPr lang="en-US" sz="2250" dirty="0">
                <a:solidFill>
                  <a:srgbClr val="E2E6E9"/>
                </a:solidFill>
                <a:latin typeface="Merriweather" pitchFamily="34" charset="0"/>
                <a:ea typeface="Merriweather" pitchFamily="34" charset="-122"/>
                <a:cs typeface="Merriweather" pitchFamily="34" charset="-120"/>
              </a:rPr>
              <a:t>1</a:t>
            </a:r>
            <a:endParaRPr lang="en-US" sz="2250" dirty="0"/>
          </a:p>
        </p:txBody>
      </p:sp>
      <p:sp>
        <p:nvSpPr>
          <p:cNvPr id="8" name="Text 5"/>
          <p:cNvSpPr/>
          <p:nvPr/>
        </p:nvSpPr>
        <p:spPr>
          <a:xfrm>
            <a:off x="2986445" y="3863578"/>
            <a:ext cx="2429947" cy="303728"/>
          </a:xfrm>
          <a:prstGeom prst="rect">
            <a:avLst/>
          </a:prstGeom>
          <a:noFill/>
          <a:ln/>
        </p:spPr>
        <p:txBody>
          <a:bodyPr wrap="none" lIns="0" tIns="0" rIns="0" bIns="0" rtlCol="0" anchor="t"/>
          <a:lstStyle/>
          <a:p>
            <a:pPr marL="0" indent="0" algn="ctr">
              <a:lnSpc>
                <a:spcPts val="2350"/>
              </a:lnSpc>
              <a:buNone/>
            </a:pPr>
            <a:r>
              <a:rPr lang="en-US" sz="1900" dirty="0">
                <a:solidFill>
                  <a:srgbClr val="E2E6E9"/>
                </a:solidFill>
                <a:latin typeface="Merriweather" pitchFamily="34" charset="0"/>
                <a:ea typeface="Merriweather" pitchFamily="34" charset="-122"/>
                <a:cs typeface="Merriweather" pitchFamily="34" charset="-120"/>
              </a:rPr>
              <a:t>Early Symptoms</a:t>
            </a:r>
            <a:endParaRPr lang="en-US" sz="1900" dirty="0"/>
          </a:p>
        </p:txBody>
      </p:sp>
      <p:sp>
        <p:nvSpPr>
          <p:cNvPr id="9" name="Text 6"/>
          <p:cNvSpPr/>
          <p:nvPr/>
        </p:nvSpPr>
        <p:spPr>
          <a:xfrm>
            <a:off x="1379339" y="4283869"/>
            <a:ext cx="5644277" cy="621983"/>
          </a:xfrm>
          <a:prstGeom prst="rect">
            <a:avLst/>
          </a:prstGeom>
          <a:noFill/>
          <a:ln/>
        </p:spPr>
        <p:txBody>
          <a:bodyPr wrap="square" lIns="0" tIns="0" rIns="0" bIns="0" rtlCol="0" anchor="t"/>
          <a:lstStyle/>
          <a:p>
            <a:pPr marL="0" indent="0" algn="ctr">
              <a:lnSpc>
                <a:spcPts val="2400"/>
              </a:lnSpc>
              <a:buNone/>
            </a:pPr>
            <a:r>
              <a:rPr lang="en-US" sz="1500" dirty="0">
                <a:solidFill>
                  <a:srgbClr val="E2E6E9"/>
                </a:solidFill>
                <a:latin typeface="Merriweather" pitchFamily="34" charset="0"/>
                <a:ea typeface="Merriweather" pitchFamily="34" charset="-122"/>
                <a:cs typeface="Merriweather" pitchFamily="34" charset="-120"/>
              </a:rPr>
              <a:t>Tremors, slow movements, and stiffness are common initial symptoms.</a:t>
            </a:r>
            <a:endParaRPr lang="en-US" sz="1500" dirty="0"/>
          </a:p>
        </p:txBody>
      </p:sp>
      <p:sp>
        <p:nvSpPr>
          <p:cNvPr id="10" name="Shape 7"/>
          <p:cNvSpPr/>
          <p:nvPr/>
        </p:nvSpPr>
        <p:spPr>
          <a:xfrm>
            <a:off x="7303532" y="5780544"/>
            <a:ext cx="22860" cy="680323"/>
          </a:xfrm>
          <a:prstGeom prst="roundRect">
            <a:avLst>
              <a:gd name="adj" fmla="val 357162"/>
            </a:avLst>
          </a:prstGeom>
          <a:solidFill>
            <a:srgbClr val="194A99"/>
          </a:solidFill>
          <a:ln/>
        </p:spPr>
      </p:sp>
      <p:sp>
        <p:nvSpPr>
          <p:cNvPr id="11" name="Shape 8"/>
          <p:cNvSpPr/>
          <p:nvPr/>
        </p:nvSpPr>
        <p:spPr>
          <a:xfrm>
            <a:off x="7096363" y="5561945"/>
            <a:ext cx="437317" cy="437317"/>
          </a:xfrm>
          <a:prstGeom prst="roundRect">
            <a:avLst>
              <a:gd name="adj" fmla="val 18670"/>
            </a:avLst>
          </a:prstGeom>
          <a:solidFill>
            <a:srgbClr val="003180"/>
          </a:solidFill>
          <a:ln w="7620">
            <a:solidFill>
              <a:srgbClr val="194A99"/>
            </a:solidFill>
            <a:prstDash val="solid"/>
          </a:ln>
        </p:spPr>
      </p:sp>
      <p:sp>
        <p:nvSpPr>
          <p:cNvPr id="12" name="Text 9"/>
          <p:cNvSpPr/>
          <p:nvPr/>
        </p:nvSpPr>
        <p:spPr>
          <a:xfrm>
            <a:off x="7227808" y="5634811"/>
            <a:ext cx="174308" cy="291584"/>
          </a:xfrm>
          <a:prstGeom prst="rect">
            <a:avLst/>
          </a:prstGeom>
          <a:noFill/>
          <a:ln/>
        </p:spPr>
        <p:txBody>
          <a:bodyPr wrap="none" lIns="0" tIns="0" rIns="0" bIns="0" rtlCol="0" anchor="t"/>
          <a:lstStyle/>
          <a:p>
            <a:pPr marL="0" indent="0" algn="ctr">
              <a:lnSpc>
                <a:spcPts val="2250"/>
              </a:lnSpc>
              <a:buNone/>
            </a:pPr>
            <a:r>
              <a:rPr lang="en-US" sz="2250" dirty="0">
                <a:solidFill>
                  <a:srgbClr val="E2E6E9"/>
                </a:solidFill>
                <a:latin typeface="Merriweather" pitchFamily="34" charset="0"/>
                <a:ea typeface="Merriweather" pitchFamily="34" charset="-122"/>
                <a:cs typeface="Merriweather" pitchFamily="34" charset="-120"/>
              </a:rPr>
              <a:t>2</a:t>
            </a:r>
            <a:endParaRPr lang="en-US" sz="2250" dirty="0"/>
          </a:p>
        </p:txBody>
      </p:sp>
      <p:sp>
        <p:nvSpPr>
          <p:cNvPr id="13" name="Text 10"/>
          <p:cNvSpPr/>
          <p:nvPr/>
        </p:nvSpPr>
        <p:spPr>
          <a:xfrm>
            <a:off x="6100048" y="6655356"/>
            <a:ext cx="2429947" cy="303728"/>
          </a:xfrm>
          <a:prstGeom prst="rect">
            <a:avLst/>
          </a:prstGeom>
          <a:noFill/>
          <a:ln/>
        </p:spPr>
        <p:txBody>
          <a:bodyPr wrap="none" lIns="0" tIns="0" rIns="0" bIns="0" rtlCol="0" anchor="t"/>
          <a:lstStyle/>
          <a:p>
            <a:pPr marL="0" indent="0" algn="ctr">
              <a:lnSpc>
                <a:spcPts val="2350"/>
              </a:lnSpc>
              <a:buNone/>
            </a:pPr>
            <a:r>
              <a:rPr lang="en-US" sz="1900" dirty="0">
                <a:solidFill>
                  <a:srgbClr val="E2E6E9"/>
                </a:solidFill>
                <a:latin typeface="Merriweather" pitchFamily="34" charset="0"/>
                <a:ea typeface="Merriweather" pitchFamily="34" charset="-122"/>
                <a:cs typeface="Merriweather" pitchFamily="34" charset="-120"/>
              </a:rPr>
              <a:t>Voice Analysis</a:t>
            </a:r>
            <a:endParaRPr lang="en-US" sz="1900" dirty="0"/>
          </a:p>
        </p:txBody>
      </p:sp>
      <p:sp>
        <p:nvSpPr>
          <p:cNvPr id="14" name="Text 11"/>
          <p:cNvSpPr/>
          <p:nvPr/>
        </p:nvSpPr>
        <p:spPr>
          <a:xfrm>
            <a:off x="4492943" y="7075646"/>
            <a:ext cx="5644277" cy="621983"/>
          </a:xfrm>
          <a:prstGeom prst="rect">
            <a:avLst/>
          </a:prstGeom>
          <a:noFill/>
          <a:ln/>
        </p:spPr>
        <p:txBody>
          <a:bodyPr wrap="square" lIns="0" tIns="0" rIns="0" bIns="0" rtlCol="0" anchor="t"/>
          <a:lstStyle/>
          <a:p>
            <a:pPr marL="0" indent="0" algn="ctr">
              <a:lnSpc>
                <a:spcPts val="2400"/>
              </a:lnSpc>
              <a:buNone/>
            </a:pPr>
            <a:r>
              <a:rPr lang="en-US" sz="1500" dirty="0">
                <a:solidFill>
                  <a:srgbClr val="E2E6E9"/>
                </a:solidFill>
                <a:latin typeface="Merriweather" pitchFamily="34" charset="0"/>
                <a:ea typeface="Merriweather" pitchFamily="34" charset="-122"/>
                <a:cs typeface="Merriweather" pitchFamily="34" charset="-120"/>
              </a:rPr>
              <a:t>The model analyzes voice recordings for changes in pitch, tone, and volume.</a:t>
            </a:r>
            <a:endParaRPr lang="en-US" sz="1500" dirty="0"/>
          </a:p>
        </p:txBody>
      </p:sp>
      <p:sp>
        <p:nvSpPr>
          <p:cNvPr id="15" name="Shape 12"/>
          <p:cNvSpPr/>
          <p:nvPr/>
        </p:nvSpPr>
        <p:spPr>
          <a:xfrm>
            <a:off x="10417135" y="5100340"/>
            <a:ext cx="22860" cy="680323"/>
          </a:xfrm>
          <a:prstGeom prst="roundRect">
            <a:avLst>
              <a:gd name="adj" fmla="val 357162"/>
            </a:avLst>
          </a:prstGeom>
          <a:solidFill>
            <a:srgbClr val="194A99"/>
          </a:solidFill>
          <a:ln/>
        </p:spPr>
      </p:sp>
      <p:sp>
        <p:nvSpPr>
          <p:cNvPr id="16" name="Shape 13"/>
          <p:cNvSpPr/>
          <p:nvPr/>
        </p:nvSpPr>
        <p:spPr>
          <a:xfrm>
            <a:off x="10209967" y="5561945"/>
            <a:ext cx="437317" cy="437317"/>
          </a:xfrm>
          <a:prstGeom prst="roundRect">
            <a:avLst>
              <a:gd name="adj" fmla="val 18670"/>
            </a:avLst>
          </a:prstGeom>
          <a:solidFill>
            <a:srgbClr val="003180"/>
          </a:solidFill>
          <a:ln w="7620">
            <a:solidFill>
              <a:srgbClr val="194A99"/>
            </a:solidFill>
            <a:prstDash val="solid"/>
          </a:ln>
        </p:spPr>
      </p:sp>
      <p:sp>
        <p:nvSpPr>
          <p:cNvPr id="17" name="Text 14"/>
          <p:cNvSpPr/>
          <p:nvPr/>
        </p:nvSpPr>
        <p:spPr>
          <a:xfrm>
            <a:off x="10347008" y="5634811"/>
            <a:ext cx="163235" cy="291584"/>
          </a:xfrm>
          <a:prstGeom prst="rect">
            <a:avLst/>
          </a:prstGeom>
          <a:noFill/>
          <a:ln/>
        </p:spPr>
        <p:txBody>
          <a:bodyPr wrap="none" lIns="0" tIns="0" rIns="0" bIns="0" rtlCol="0" anchor="t"/>
          <a:lstStyle/>
          <a:p>
            <a:pPr marL="0" indent="0" algn="ctr">
              <a:lnSpc>
                <a:spcPts val="2250"/>
              </a:lnSpc>
              <a:buNone/>
            </a:pPr>
            <a:r>
              <a:rPr lang="en-US" sz="2250" dirty="0">
                <a:solidFill>
                  <a:srgbClr val="E2E6E9"/>
                </a:solidFill>
                <a:latin typeface="Merriweather" pitchFamily="34" charset="0"/>
                <a:ea typeface="Merriweather" pitchFamily="34" charset="-122"/>
                <a:cs typeface="Merriweather" pitchFamily="34" charset="-120"/>
              </a:rPr>
              <a:t>3</a:t>
            </a:r>
            <a:endParaRPr lang="en-US" sz="2250" dirty="0"/>
          </a:p>
        </p:txBody>
      </p:sp>
      <p:sp>
        <p:nvSpPr>
          <p:cNvPr id="18" name="Text 15"/>
          <p:cNvSpPr/>
          <p:nvPr/>
        </p:nvSpPr>
        <p:spPr>
          <a:xfrm>
            <a:off x="9213771" y="4174569"/>
            <a:ext cx="2429947" cy="303728"/>
          </a:xfrm>
          <a:prstGeom prst="rect">
            <a:avLst/>
          </a:prstGeom>
          <a:noFill/>
          <a:ln/>
        </p:spPr>
        <p:txBody>
          <a:bodyPr wrap="none" lIns="0" tIns="0" rIns="0" bIns="0" rtlCol="0" anchor="t"/>
          <a:lstStyle/>
          <a:p>
            <a:pPr marL="0" indent="0" algn="ctr">
              <a:lnSpc>
                <a:spcPts val="2350"/>
              </a:lnSpc>
              <a:buNone/>
            </a:pPr>
            <a:r>
              <a:rPr lang="en-US" sz="1900" dirty="0">
                <a:solidFill>
                  <a:srgbClr val="E2E6E9"/>
                </a:solidFill>
                <a:latin typeface="Merriweather" pitchFamily="34" charset="0"/>
                <a:ea typeface="Merriweather" pitchFamily="34" charset="-122"/>
                <a:cs typeface="Merriweather" pitchFamily="34" charset="-120"/>
              </a:rPr>
              <a:t>Prediction</a:t>
            </a:r>
            <a:endParaRPr lang="en-US" sz="1900" dirty="0"/>
          </a:p>
        </p:txBody>
      </p:sp>
      <p:sp>
        <p:nvSpPr>
          <p:cNvPr id="19" name="Text 16"/>
          <p:cNvSpPr/>
          <p:nvPr/>
        </p:nvSpPr>
        <p:spPr>
          <a:xfrm>
            <a:off x="7606546" y="4594860"/>
            <a:ext cx="5644396" cy="310991"/>
          </a:xfrm>
          <a:prstGeom prst="rect">
            <a:avLst/>
          </a:prstGeom>
          <a:noFill/>
          <a:ln/>
        </p:spPr>
        <p:txBody>
          <a:bodyPr wrap="none" lIns="0" tIns="0" rIns="0" bIns="0" rtlCol="0" anchor="t"/>
          <a:lstStyle/>
          <a:p>
            <a:pPr marL="0" indent="0" algn="ctr">
              <a:lnSpc>
                <a:spcPts val="2400"/>
              </a:lnSpc>
              <a:buNone/>
            </a:pPr>
            <a:r>
              <a:rPr lang="en-US" sz="1500" dirty="0">
                <a:solidFill>
                  <a:srgbClr val="E2E6E9"/>
                </a:solidFill>
                <a:latin typeface="Merriweather" pitchFamily="34" charset="0"/>
                <a:ea typeface="Merriweather" pitchFamily="34" charset="-122"/>
                <a:cs typeface="Merriweather" pitchFamily="34" charset="-120"/>
              </a:rPr>
              <a:t>The model predicts the likelihood of Parkinson's disease.</a:t>
            </a:r>
            <a:endParaRPr lang="en-US" sz="1500" dirty="0"/>
          </a:p>
        </p:txBody>
      </p:sp>
      <p:pic>
        <p:nvPicPr>
          <p:cNvPr id="20" name="Picture 19">
            <a:extLst>
              <a:ext uri="{FF2B5EF4-FFF2-40B4-BE49-F238E27FC236}">
                <a16:creationId xmlns:a16="http://schemas.microsoft.com/office/drawing/2014/main" id="{CDB6943E-60C7-D217-6731-B133579D3DF1}"/>
              </a:ext>
            </a:extLst>
          </p:cNvPr>
          <p:cNvPicPr>
            <a:picLocks noChangeAspect="1"/>
          </p:cNvPicPr>
          <p:nvPr/>
        </p:nvPicPr>
        <p:blipFill>
          <a:blip r:embed="rId4"/>
          <a:stretch>
            <a:fillRect/>
          </a:stretch>
        </p:blipFill>
        <p:spPr>
          <a:xfrm>
            <a:off x="10808833" y="7687439"/>
            <a:ext cx="3705836" cy="54216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992</Words>
  <Application>Microsoft Office PowerPoint</Application>
  <PresentationFormat>Custom</PresentationFormat>
  <Paragraphs>115</Paragraphs>
  <Slides>14</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Merriweather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sandhita goswami</cp:lastModifiedBy>
  <cp:revision>8</cp:revision>
  <dcterms:created xsi:type="dcterms:W3CDTF">2024-11-20T15:31:04Z</dcterms:created>
  <dcterms:modified xsi:type="dcterms:W3CDTF">2025-06-17T21:02:20Z</dcterms:modified>
</cp:coreProperties>
</file>